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4" r:id="rId3"/>
    <p:sldId id="279" r:id="rId4"/>
    <p:sldId id="280" r:id="rId5"/>
    <p:sldId id="269" r:id="rId6"/>
    <p:sldId id="281" r:id="rId7"/>
    <p:sldId id="275" r:id="rId8"/>
    <p:sldId id="270" r:id="rId9"/>
    <p:sldId id="271" r:id="rId10"/>
    <p:sldId id="272" r:id="rId11"/>
    <p:sldId id="276" r:id="rId12"/>
    <p:sldId id="273" r:id="rId13"/>
    <p:sldId id="274" r:id="rId14"/>
    <p:sldId id="282" r:id="rId15"/>
    <p:sldId id="291" r:id="rId16"/>
    <p:sldId id="283" r:id="rId17"/>
    <p:sldId id="292" r:id="rId18"/>
    <p:sldId id="278" r:id="rId19"/>
    <p:sldId id="268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50CD3-1374-42E7-9773-405CA57BD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5B6FE3-332C-47F2-8FE0-04EA26093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78CA34-632B-47B2-B034-A7C230FE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E0B8A6-D42F-4AF8-9D27-10CC19A2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80DD07-3F87-409B-92F0-B42ABEE0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90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29155-900E-42BB-AF31-194EBD1F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638F87-F7DD-4DC2-89C8-662BC928C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EF5C55-C29B-4AEB-9322-B0349952F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F67648-DD8F-4E9F-90CC-E0AE390F6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5F0257-826F-44E2-97AB-9F1975D0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60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9554698-D1AF-424A-A2CC-2B1FBFFA0C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BC4E303-AEBF-46E9-BEB8-E90E6D0BC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2668C1-296F-4017-8189-010DFF5DD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1B797E-24BD-4BDD-BB55-F0BE4665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E32862-732B-454A-A292-AF39D95E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47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8100A-24BA-4466-B152-B30A0400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78BA69-45F4-4649-9432-AC134F1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905F76-A492-4F71-BEA7-692C897D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2A8F80-BDF5-462D-BD95-1C302792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751700-EDDB-478A-BE30-C8F34109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88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B1B3D-031C-4E6C-BD23-D35820C8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ACB85B-6F15-497C-93EB-9BDE9FB76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DD8BA-DA1E-4D49-8F47-61B87EB4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DFC90A-2297-4F25-AADF-15814B509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353D97-964D-4204-BB55-CD1D439F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29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3BCAA-B6EF-4F44-A21B-936B7461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42CBEE-B6FE-4AA0-A451-A6D0A9BD4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976F06-F2E6-491A-B467-CEA44CB55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EA8C9D-9F74-4D7B-B880-5D821D07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AF21C6-E6C1-4CB4-85AA-BE7A3F8C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C5C43F-BDE4-4925-A775-A538F2CD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20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DA164-2D11-4901-A13B-15A257A5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E96469-396B-4462-94D6-AA5E4B253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48491F-31E3-4404-B505-ADC15BB38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D0D41B4-1B62-414C-9918-50103E963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65F9210-089C-422E-BBEE-93FBAFC9F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003483-CDBD-471F-9BD7-C1CEFF0D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1C42779-FE5D-40E5-9035-C29DD713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35ED81-DE98-4371-AF24-140FF702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997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59D76-875D-41DB-A70A-8C6791C2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B1E800-A998-49D9-9C20-E7F9541E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5CE52CA-A73E-49E5-AB08-67135E14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81A6CD-C8AF-4ADD-BF91-6BA1A2610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19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7F9A1B-7775-403C-9606-08A0C250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EEE2935-E11B-4D57-BBDA-80023D62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B60CFE-F61A-4502-BDB6-AE88CBBF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83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8ED0D-5B1E-4CCE-BBEF-0EA68665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4FCBD2-98DC-4C9A-AB66-596B17C62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D516FC-8B27-4648-AB24-1E5AD976B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49E85E-F6DA-4B04-B95C-AEA7D553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12F06F-BD0C-4774-A348-91EA6E05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AD73CF-5056-43F8-B636-CBF225C7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51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2E569-5B91-4B37-B5D8-78DC4C85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A09C479-32FB-4493-952A-ADC6163EB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9E649D-5EBA-45E3-9DF1-19B05BF96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EE8CD0-2403-487A-9847-E3B40DF9F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60331D-251A-4766-A7FD-CE7BB2F74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D711CA-E928-484D-8C3A-F5A68596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67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0C2626D-ED63-400A-9FCF-DCF6AA40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01726B-96F2-4AAC-AAE9-C11E3E43C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B2F19F-ABDC-40D6-A18E-AF0501E1D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0D0C2-A165-4226-AD43-D695A5F93656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DB5333-637E-4D99-B70E-B27240184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E8C18B-9BA1-445B-8656-3B02E9850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7AEFA-50B2-4C84-8B94-F1CE5FAC37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26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4.PNG"/><Relationship Id="rId16" Type="http://schemas.openxmlformats.org/officeDocument/2006/relationships/image" Target="../media/image24.svg"/><Relationship Id="rId20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jp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D4C945-7F70-49C8-B7CB-DAD8E4BBB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939" y="1927552"/>
            <a:ext cx="3397393" cy="339739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4464475-029C-4E07-ABE3-E683EF32053B}"/>
              </a:ext>
            </a:extLst>
          </p:cNvPr>
          <p:cNvSpPr txBox="1"/>
          <p:nvPr/>
        </p:nvSpPr>
        <p:spPr>
          <a:xfrm>
            <a:off x="0" y="5528183"/>
            <a:ext cx="5953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dirty="0" err="1">
                <a:ln w="1016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</a:t>
            </a:r>
            <a:r>
              <a:rPr lang="pt-BR" sz="2800" b="1" dirty="0" err="1">
                <a:ln w="1016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nhancing</a:t>
            </a:r>
            <a:r>
              <a:rPr lang="pt-BR" sz="2800" b="1" dirty="0">
                <a:ln w="1016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4000" b="1" dirty="0" err="1">
                <a:ln w="1016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</a:t>
            </a:r>
            <a:r>
              <a:rPr lang="pt-BR" sz="2800" b="1" dirty="0" err="1">
                <a:ln w="1016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nowledge</a:t>
            </a:r>
            <a:r>
              <a:rPr lang="pt-BR" sz="2800" b="1" dirty="0">
                <a:ln w="1016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4000" b="1" dirty="0">
                <a:ln w="1016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</a:t>
            </a:r>
            <a:r>
              <a:rPr lang="pt-BR" sz="2800" b="1" dirty="0">
                <a:ln w="1016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lways</a:t>
            </a:r>
            <a:endParaRPr lang="pt-BR" sz="16600" b="1" cap="none" spc="0" dirty="0">
              <a:ln w="10160">
                <a:solidFill>
                  <a:srgbClr val="0070C0"/>
                </a:solidFill>
                <a:prstDash val="solid"/>
              </a:ln>
              <a:solidFill>
                <a:srgbClr val="0070C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6B6A179-A181-4984-804E-E3A3FDBCE8B0}"/>
              </a:ext>
            </a:extLst>
          </p:cNvPr>
          <p:cNvCxnSpPr>
            <a:cxnSpLocks/>
          </p:cNvCxnSpPr>
          <p:nvPr/>
        </p:nvCxnSpPr>
        <p:spPr>
          <a:xfrm>
            <a:off x="6096000" y="219402"/>
            <a:ext cx="0" cy="64008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6">
            <a:extLst>
              <a:ext uri="{FF2B5EF4-FFF2-40B4-BE49-F238E27FC236}">
                <a16:creationId xmlns:a16="http://schemas.microsoft.com/office/drawing/2014/main" id="{4F231644-C52C-4E2D-7BBA-0A114D34B708}"/>
              </a:ext>
            </a:extLst>
          </p:cNvPr>
          <p:cNvSpPr/>
          <p:nvPr/>
        </p:nvSpPr>
        <p:spPr>
          <a:xfrm>
            <a:off x="579057" y="40157"/>
            <a:ext cx="39580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b="1" cap="none" spc="0" dirty="0">
                <a:ln w="1016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PROJET</a:t>
            </a:r>
          </a:p>
        </p:txBody>
      </p:sp>
      <p:pic>
        <p:nvPicPr>
          <p:cNvPr id="19" name="Imagem 8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588C94F9-DC45-D7E7-F7DC-AE342105B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18" y="346411"/>
            <a:ext cx="986348" cy="986348"/>
          </a:xfrm>
          <a:prstGeom prst="rect">
            <a:avLst/>
          </a:prstGeom>
        </p:spPr>
      </p:pic>
      <p:sp>
        <p:nvSpPr>
          <p:cNvPr id="20" name="Retângulo 6">
            <a:extLst>
              <a:ext uri="{FF2B5EF4-FFF2-40B4-BE49-F238E27FC236}">
                <a16:creationId xmlns:a16="http://schemas.microsoft.com/office/drawing/2014/main" id="{32224512-FDD4-C3B8-F9CB-7213A21E6976}"/>
              </a:ext>
            </a:extLst>
          </p:cNvPr>
          <p:cNvSpPr/>
          <p:nvPr/>
        </p:nvSpPr>
        <p:spPr>
          <a:xfrm>
            <a:off x="6332663" y="120069"/>
            <a:ext cx="574388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cap="none" spc="0" dirty="0">
                <a:ln w="1016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</a:rPr>
              <a:t>TEORIA </a:t>
            </a:r>
            <a:r>
              <a:rPr lang="pt-BR" sz="9600" dirty="0">
                <a:ln w="1016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</a:rPr>
              <a:t>I</a:t>
            </a:r>
            <a:r>
              <a:rPr lang="pt-BR" sz="9600" cap="none" spc="0" dirty="0">
                <a:ln w="1016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</a:rPr>
              <a:t>I</a:t>
            </a:r>
            <a:r>
              <a:rPr lang="pt-BR" sz="6600" cap="none" spc="0" dirty="0">
                <a:ln w="1016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</a:rPr>
              <a:t>R1</a:t>
            </a:r>
            <a:endParaRPr lang="pt-BR" sz="9600" cap="none" spc="0" dirty="0">
              <a:ln w="10160">
                <a:solidFill>
                  <a:srgbClr val="0070C0"/>
                </a:solidFill>
                <a:prstDash val="solid"/>
              </a:ln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E68208-7BD0-837D-790C-D2C8C8B077FE}"/>
              </a:ext>
            </a:extLst>
          </p:cNvPr>
          <p:cNvSpPr/>
          <p:nvPr/>
        </p:nvSpPr>
        <p:spPr>
          <a:xfrm>
            <a:off x="8107573" y="5338736"/>
            <a:ext cx="265970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14/06/2022</a:t>
            </a:r>
            <a:b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18:30h</a:t>
            </a:r>
          </a:p>
        </p:txBody>
      </p:sp>
      <p:pic>
        <p:nvPicPr>
          <p:cNvPr id="11" name="Espaço Reservado para Conteúdo 5">
            <a:extLst>
              <a:ext uri="{FF2B5EF4-FFF2-40B4-BE49-F238E27FC236}">
                <a16:creationId xmlns:a16="http://schemas.microsoft.com/office/drawing/2014/main" id="{34CD4A7E-FAA0-4A4B-8600-C1C3EF7DA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9133" y="1637900"/>
            <a:ext cx="2708142" cy="35821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810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661FB453-7F5E-4A3C-9A6F-C06D193E0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" y="1168771"/>
            <a:ext cx="9265591" cy="523022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ED027B-E319-4D70-AEC8-F06FF0B26F67}"/>
              </a:ext>
            </a:extLst>
          </p:cNvPr>
          <p:cNvSpPr/>
          <p:nvPr/>
        </p:nvSpPr>
        <p:spPr>
          <a:xfrm>
            <a:off x="1747520" y="1178931"/>
            <a:ext cx="1818640" cy="2573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F10AD0C-CC7C-497E-982D-F9FFB9B842D7}"/>
              </a:ext>
            </a:extLst>
          </p:cNvPr>
          <p:cNvSpPr/>
          <p:nvPr/>
        </p:nvSpPr>
        <p:spPr>
          <a:xfrm>
            <a:off x="3616960" y="1178931"/>
            <a:ext cx="1818640" cy="2573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16C7757-B086-431F-A508-374FA55CEC7C}"/>
              </a:ext>
            </a:extLst>
          </p:cNvPr>
          <p:cNvSpPr/>
          <p:nvPr/>
        </p:nvSpPr>
        <p:spPr>
          <a:xfrm>
            <a:off x="5435600" y="1178931"/>
            <a:ext cx="1818640" cy="2573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3310BF-32B3-4D0B-87C7-9294F4F0EBAC}"/>
              </a:ext>
            </a:extLst>
          </p:cNvPr>
          <p:cNvSpPr/>
          <p:nvPr/>
        </p:nvSpPr>
        <p:spPr>
          <a:xfrm>
            <a:off x="7284720" y="1178931"/>
            <a:ext cx="1818640" cy="2573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433B383-B7C8-43D4-AD77-A47EEAFAC290}"/>
              </a:ext>
            </a:extLst>
          </p:cNvPr>
          <p:cNvSpPr/>
          <p:nvPr/>
        </p:nvSpPr>
        <p:spPr>
          <a:xfrm>
            <a:off x="9133840" y="1178931"/>
            <a:ext cx="1818640" cy="2573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536D63D-3C32-48F7-A158-D6F70773D6F4}"/>
              </a:ext>
            </a:extLst>
          </p:cNvPr>
          <p:cNvSpPr/>
          <p:nvPr/>
        </p:nvSpPr>
        <p:spPr>
          <a:xfrm>
            <a:off x="1757680" y="3790051"/>
            <a:ext cx="1818640" cy="2573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9A3FA57-F0DA-4E51-AEEB-9573A107D0F3}"/>
              </a:ext>
            </a:extLst>
          </p:cNvPr>
          <p:cNvSpPr/>
          <p:nvPr/>
        </p:nvSpPr>
        <p:spPr>
          <a:xfrm>
            <a:off x="3627120" y="3790051"/>
            <a:ext cx="1818640" cy="2573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E9B10D8-EA6F-4386-ACDC-88DEAAD6CEE3}"/>
              </a:ext>
            </a:extLst>
          </p:cNvPr>
          <p:cNvSpPr/>
          <p:nvPr/>
        </p:nvSpPr>
        <p:spPr>
          <a:xfrm>
            <a:off x="5445760" y="3790051"/>
            <a:ext cx="1818640" cy="2573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F6C1BC5-D6D0-4C11-959C-58B4E864AE81}"/>
              </a:ext>
            </a:extLst>
          </p:cNvPr>
          <p:cNvSpPr/>
          <p:nvPr/>
        </p:nvSpPr>
        <p:spPr>
          <a:xfrm>
            <a:off x="7294880" y="3790051"/>
            <a:ext cx="1818640" cy="2573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DD73E12-5878-4DE8-B42A-A2C45F1C38F4}"/>
              </a:ext>
            </a:extLst>
          </p:cNvPr>
          <p:cNvSpPr/>
          <p:nvPr/>
        </p:nvSpPr>
        <p:spPr>
          <a:xfrm>
            <a:off x="9144000" y="3790051"/>
            <a:ext cx="1818640" cy="2573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6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782459C8-E63F-4DE9-AB42-61C6A58BCB90}"/>
              </a:ext>
            </a:extLst>
          </p:cNvPr>
          <p:cNvSpPr/>
          <p:nvPr/>
        </p:nvSpPr>
        <p:spPr>
          <a:xfrm>
            <a:off x="3008713" y="1250295"/>
            <a:ext cx="617457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UBIQUOTOUS </a:t>
            </a:r>
          </a:p>
          <a:p>
            <a:pPr algn="ctr"/>
            <a:r>
              <a:rPr lang="pt-BR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LANGUAGE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D7B3F2-B48A-458A-8A07-FF7E2B6159C4}"/>
              </a:ext>
            </a:extLst>
          </p:cNvPr>
          <p:cNvSpPr/>
          <p:nvPr/>
        </p:nvSpPr>
        <p:spPr>
          <a:xfrm>
            <a:off x="944635" y="3969682"/>
            <a:ext cx="340536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Linguagem</a:t>
            </a:r>
          </a:p>
          <a:p>
            <a:pPr algn="ctr"/>
            <a:r>
              <a:rPr lang="pt-B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Ubíqua</a:t>
            </a:r>
            <a:endParaRPr lang="pt-B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740BE75-8101-4AA9-A6BD-42510E51B75C}"/>
              </a:ext>
            </a:extLst>
          </p:cNvPr>
          <p:cNvSpPr/>
          <p:nvPr/>
        </p:nvSpPr>
        <p:spPr>
          <a:xfrm>
            <a:off x="7345435" y="4005587"/>
            <a:ext cx="340536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Linguagem</a:t>
            </a:r>
          </a:p>
          <a:p>
            <a:pPr algn="ctr"/>
            <a:r>
              <a:rPr lang="pt-BR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Onipresente</a:t>
            </a:r>
            <a:endParaRPr lang="pt-B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579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-12207" y="5833432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E3EADAA2-5B6D-45C5-A60A-272E9982FD22}"/>
              </a:ext>
            </a:extLst>
          </p:cNvPr>
          <p:cNvSpPr/>
          <p:nvPr/>
        </p:nvSpPr>
        <p:spPr>
          <a:xfrm>
            <a:off x="430913" y="1136590"/>
            <a:ext cx="3240000" cy="32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595A938-42DF-4A67-BF7F-BE8DDCEC44FE}"/>
              </a:ext>
            </a:extLst>
          </p:cNvPr>
          <p:cNvSpPr/>
          <p:nvPr/>
        </p:nvSpPr>
        <p:spPr>
          <a:xfrm>
            <a:off x="3415610" y="1136590"/>
            <a:ext cx="3240000" cy="324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758A93A-797A-432B-A16B-48E3DC3E8F1D}"/>
              </a:ext>
            </a:extLst>
          </p:cNvPr>
          <p:cNvSpPr/>
          <p:nvPr/>
        </p:nvSpPr>
        <p:spPr>
          <a:xfrm>
            <a:off x="545046" y="1900226"/>
            <a:ext cx="1205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Linguagem</a:t>
            </a:r>
          </a:p>
          <a:p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dos</a:t>
            </a:r>
          </a:p>
          <a:p>
            <a:r>
              <a:rPr lang="pt-BR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Usuários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4387D13-7277-496E-9941-F641CE4C34DF}"/>
              </a:ext>
            </a:extLst>
          </p:cNvPr>
          <p:cNvSpPr/>
          <p:nvPr/>
        </p:nvSpPr>
        <p:spPr>
          <a:xfrm>
            <a:off x="4836654" y="2046690"/>
            <a:ext cx="17860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pt-BR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Linguagem</a:t>
            </a:r>
          </a:p>
          <a:p>
            <a:pPr algn="r"/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dos</a:t>
            </a:r>
          </a:p>
          <a:p>
            <a:pPr algn="r"/>
            <a:r>
              <a:rPr lang="pt-BR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Desenvolvedores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C340C5E-7EB6-4F9F-AA5A-CC9BE3E44FEA}"/>
              </a:ext>
            </a:extLst>
          </p:cNvPr>
          <p:cNvSpPr/>
          <p:nvPr/>
        </p:nvSpPr>
        <p:spPr>
          <a:xfrm>
            <a:off x="2039713" y="1136590"/>
            <a:ext cx="3240000" cy="3240000"/>
          </a:xfrm>
          <a:prstGeom prst="ellipse">
            <a:avLst/>
          </a:prstGeom>
          <a:solidFill>
            <a:srgbClr val="FFC000">
              <a:alpha val="61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F94C37-A2F7-473D-8ED8-9AE1D866733E}"/>
              </a:ext>
            </a:extLst>
          </p:cNvPr>
          <p:cNvSpPr txBox="1"/>
          <p:nvPr/>
        </p:nvSpPr>
        <p:spPr>
          <a:xfrm>
            <a:off x="2535634" y="1584951"/>
            <a:ext cx="24682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Linguagem</a:t>
            </a:r>
          </a:p>
          <a:p>
            <a:pPr algn="ctr"/>
            <a:r>
              <a:rPr lang="pt-BR" sz="4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Ubíqua</a:t>
            </a:r>
          </a:p>
        </p:txBody>
      </p:sp>
      <p:pic>
        <p:nvPicPr>
          <p:cNvPr id="24" name="Gráfico 23" descr="Funcionária de escritório com preenchimento sólido">
            <a:extLst>
              <a:ext uri="{FF2B5EF4-FFF2-40B4-BE49-F238E27FC236}">
                <a16:creationId xmlns:a16="http://schemas.microsoft.com/office/drawing/2014/main" id="{F0963389-07A9-49F9-9D3F-3EC9C951C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57" y="2838809"/>
            <a:ext cx="540000" cy="540000"/>
          </a:xfrm>
          <a:prstGeom prst="rect">
            <a:avLst/>
          </a:prstGeom>
        </p:spPr>
      </p:pic>
      <p:pic>
        <p:nvPicPr>
          <p:cNvPr id="27" name="Gráfico 26" descr="Funcionário de escritório com preenchimento sólido">
            <a:extLst>
              <a:ext uri="{FF2B5EF4-FFF2-40B4-BE49-F238E27FC236}">
                <a16:creationId xmlns:a16="http://schemas.microsoft.com/office/drawing/2014/main" id="{F05A30A3-4D53-4407-A82A-773D100C8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664" y="3159202"/>
            <a:ext cx="540000" cy="540000"/>
          </a:xfrm>
          <a:prstGeom prst="rect">
            <a:avLst/>
          </a:prstGeom>
        </p:spPr>
      </p:pic>
      <p:pic>
        <p:nvPicPr>
          <p:cNvPr id="29" name="Gráfico 28" descr="Programadora com preenchimento sólido">
            <a:extLst>
              <a:ext uri="{FF2B5EF4-FFF2-40B4-BE49-F238E27FC236}">
                <a16:creationId xmlns:a16="http://schemas.microsoft.com/office/drawing/2014/main" id="{7998EE49-CA9F-43D4-A7E7-563AF1BE0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6546" y="3328747"/>
            <a:ext cx="540000" cy="540000"/>
          </a:xfrm>
          <a:prstGeom prst="rect">
            <a:avLst/>
          </a:prstGeom>
        </p:spPr>
      </p:pic>
      <p:pic>
        <p:nvPicPr>
          <p:cNvPr id="31" name="Gráfico 30" descr="Programador com preenchimento sólido">
            <a:extLst>
              <a:ext uri="{FF2B5EF4-FFF2-40B4-BE49-F238E27FC236}">
                <a16:creationId xmlns:a16="http://schemas.microsoft.com/office/drawing/2014/main" id="{E3F77056-6155-4B58-8470-C42D78DF06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72783" y="2968936"/>
            <a:ext cx="540000" cy="540000"/>
          </a:xfrm>
          <a:prstGeom prst="rect">
            <a:avLst/>
          </a:prstGeom>
        </p:spPr>
      </p:pic>
      <p:pic>
        <p:nvPicPr>
          <p:cNvPr id="33" name="Gráfico 32" descr="Grupo com preenchimento sólido">
            <a:extLst>
              <a:ext uri="{FF2B5EF4-FFF2-40B4-BE49-F238E27FC236}">
                <a16:creationId xmlns:a16="http://schemas.microsoft.com/office/drawing/2014/main" id="{61F2FF61-0E70-4D56-B438-25104E0B78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58845" y="2795287"/>
            <a:ext cx="914400" cy="914400"/>
          </a:xfrm>
          <a:prstGeom prst="rect">
            <a:avLst/>
          </a:prstGeom>
        </p:spPr>
      </p:pic>
      <p:pic>
        <p:nvPicPr>
          <p:cNvPr id="35" name="Gráfico 34" descr="Grupo com preenchimento sólido">
            <a:extLst>
              <a:ext uri="{FF2B5EF4-FFF2-40B4-BE49-F238E27FC236}">
                <a16:creationId xmlns:a16="http://schemas.microsoft.com/office/drawing/2014/main" id="{D602DD57-A6C1-4075-A12E-70C9DF778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29562" y="2806191"/>
            <a:ext cx="914400" cy="914400"/>
          </a:xfrm>
          <a:prstGeom prst="rect">
            <a:avLst/>
          </a:prstGeom>
        </p:spPr>
      </p:pic>
      <p:pic>
        <p:nvPicPr>
          <p:cNvPr id="34" name="Gráfico 33" descr="Grupo com preenchimento sólido">
            <a:extLst>
              <a:ext uri="{FF2B5EF4-FFF2-40B4-BE49-F238E27FC236}">
                <a16:creationId xmlns:a16="http://schemas.microsoft.com/office/drawing/2014/main" id="{8375FC24-59A1-4536-88C0-E48ACC0EEB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29802" y="3242002"/>
            <a:ext cx="914400" cy="914400"/>
          </a:xfrm>
          <a:prstGeom prst="rect">
            <a:avLst/>
          </a:prstGeom>
        </p:spPr>
      </p:pic>
      <p:pic>
        <p:nvPicPr>
          <p:cNvPr id="40" name="Imagem 39" descr="Mulher na frente de uma ponte&#10;&#10;Descrição gerada automaticamente com confiança média">
            <a:extLst>
              <a:ext uri="{FF2B5EF4-FFF2-40B4-BE49-F238E27FC236}">
                <a16:creationId xmlns:a16="http://schemas.microsoft.com/office/drawing/2014/main" id="{C572253A-7152-4B3A-A76C-C54CAB9D83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02" y="1253663"/>
            <a:ext cx="2478492" cy="1665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B48D0957-637D-4DBB-91A0-23E09BC35530}"/>
              </a:ext>
            </a:extLst>
          </p:cNvPr>
          <p:cNvSpPr/>
          <p:nvPr/>
        </p:nvSpPr>
        <p:spPr>
          <a:xfrm>
            <a:off x="152155" y="5215050"/>
            <a:ext cx="340536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Genovevo</a:t>
            </a:r>
            <a:endParaRPr lang="pt-B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pt-BR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Options</a:t>
            </a:r>
            <a:r>
              <a:rPr lang="pt-B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r>
              <a:rPr lang="pt-B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pt-BR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runchs</a:t>
            </a:r>
            <a:endParaRPr lang="pt-B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5" name="Imagem 44" descr="Sapatos em cima&#10;&#10;Descrição gerada automaticamente com confiança média">
            <a:extLst>
              <a:ext uri="{FF2B5EF4-FFF2-40B4-BE49-F238E27FC236}">
                <a16:creationId xmlns:a16="http://schemas.microsoft.com/office/drawing/2014/main" id="{90BDC4B9-374E-4785-BF7B-CB989548C9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39" y="4773885"/>
            <a:ext cx="2676507" cy="1293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Imagem 46" descr="Texto, Logotipo&#10;&#10;Descrição gerada automaticamente">
            <a:extLst>
              <a:ext uri="{FF2B5EF4-FFF2-40B4-BE49-F238E27FC236}">
                <a16:creationId xmlns:a16="http://schemas.microsoft.com/office/drawing/2014/main" id="{F8999C27-4C6F-4AB9-9378-7E6338A37F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523" y="1617107"/>
            <a:ext cx="2235255" cy="499379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CADBAF70-B492-43ED-9C90-60FCB278A611}"/>
              </a:ext>
            </a:extLst>
          </p:cNvPr>
          <p:cNvSpPr/>
          <p:nvPr/>
        </p:nvSpPr>
        <p:spPr>
          <a:xfrm>
            <a:off x="9639197" y="2107221"/>
            <a:ext cx="22352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Anamnese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58A610EA-0971-42F1-9D8F-BE1D7AB49852}"/>
              </a:ext>
            </a:extLst>
          </p:cNvPr>
          <p:cNvSpPr/>
          <p:nvPr/>
        </p:nvSpPr>
        <p:spPr>
          <a:xfrm>
            <a:off x="10522769" y="3868747"/>
            <a:ext cx="166923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Andrea</a:t>
            </a:r>
          </a:p>
          <a:p>
            <a:pPr algn="ctr"/>
            <a:r>
              <a:rPr lang="pt-B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Simone</a:t>
            </a:r>
          </a:p>
          <a:p>
            <a:pPr algn="ctr"/>
            <a:r>
              <a:rPr lang="pt-BR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Micchelli</a:t>
            </a:r>
            <a:endParaRPr lang="pt-B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51EF615D-5E8D-42EC-B7E1-246725D60C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9480" y="3421104"/>
            <a:ext cx="3639493" cy="241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87F99915-1C15-431F-BCAA-DA8E6CBC9231}"/>
              </a:ext>
            </a:extLst>
          </p:cNvPr>
          <p:cNvSpPr/>
          <p:nvPr/>
        </p:nvSpPr>
        <p:spPr>
          <a:xfrm>
            <a:off x="9385709" y="2563522"/>
            <a:ext cx="29485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Clientes x </a:t>
            </a:r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Pacientes</a:t>
            </a:r>
            <a:endParaRPr lang="pt-B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67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7" grpId="0" animBg="1"/>
      <p:bldP spid="20" grpId="0"/>
      <p:bldP spid="43" grpId="0"/>
      <p:bldP spid="48" grpId="0"/>
      <p:bldP spid="49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E683CE-C37C-43BF-BB74-D8DF1CEEF3FB}"/>
              </a:ext>
            </a:extLst>
          </p:cNvPr>
          <p:cNvSpPr/>
          <p:nvPr/>
        </p:nvSpPr>
        <p:spPr>
          <a:xfrm>
            <a:off x="2838138" y="1541935"/>
            <a:ext cx="3159760" cy="4520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C33D3E-E705-4637-A143-4A5A356CFF7E}"/>
              </a:ext>
            </a:extLst>
          </p:cNvPr>
          <p:cNvSpPr/>
          <p:nvPr/>
        </p:nvSpPr>
        <p:spPr>
          <a:xfrm>
            <a:off x="6913387" y="1541935"/>
            <a:ext cx="3159760" cy="4520535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515D5E-B775-40A2-A562-CF834C21B66E}"/>
              </a:ext>
            </a:extLst>
          </p:cNvPr>
          <p:cNvSpPr/>
          <p:nvPr/>
        </p:nvSpPr>
        <p:spPr>
          <a:xfrm>
            <a:off x="3348530" y="1582348"/>
            <a:ext cx="211865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Espaço do</a:t>
            </a:r>
            <a:br>
              <a:rPr lang="pt-BR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pt-BR" sz="32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PROBLEMA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E2DE64C-B2B9-4A28-8D05-18811D456BB6}"/>
              </a:ext>
            </a:extLst>
          </p:cNvPr>
          <p:cNvSpPr/>
          <p:nvPr/>
        </p:nvSpPr>
        <p:spPr>
          <a:xfrm>
            <a:off x="7641068" y="1582348"/>
            <a:ext cx="187545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Espaço da</a:t>
            </a:r>
            <a:br>
              <a:rPr lang="pt-BR" sz="32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pt-BR" sz="32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SOLUÇÃO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9B5BA37-582F-4FEB-891A-D36B3724352D}"/>
              </a:ext>
            </a:extLst>
          </p:cNvPr>
          <p:cNvSpPr/>
          <p:nvPr/>
        </p:nvSpPr>
        <p:spPr>
          <a:xfrm>
            <a:off x="3597350" y="1002351"/>
            <a:ext cx="17588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 que???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571DE1F-A92D-49B0-8B24-B85959B44B97}"/>
              </a:ext>
            </a:extLst>
          </p:cNvPr>
          <p:cNvSpPr/>
          <p:nvPr/>
        </p:nvSpPr>
        <p:spPr>
          <a:xfrm>
            <a:off x="7732729" y="971871"/>
            <a:ext cx="17379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Como</a:t>
            </a:r>
            <a:r>
              <a:rPr lang="pt-BR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???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59F64AD-EBD2-4FE0-9853-17F19DF42AA8}"/>
              </a:ext>
            </a:extLst>
          </p:cNvPr>
          <p:cNvSpPr/>
          <p:nvPr/>
        </p:nvSpPr>
        <p:spPr>
          <a:xfrm>
            <a:off x="3428749" y="2877122"/>
            <a:ext cx="2096015" cy="769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Dominio</a:t>
            </a:r>
            <a:endParaRPr lang="pt-BR" sz="2000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4A9E36-91BA-42C2-B237-487FC97D28AB}"/>
              </a:ext>
            </a:extLst>
          </p:cNvPr>
          <p:cNvSpPr/>
          <p:nvPr/>
        </p:nvSpPr>
        <p:spPr>
          <a:xfrm>
            <a:off x="7591745" y="2877122"/>
            <a:ext cx="2096015" cy="769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Modelo de </a:t>
            </a:r>
            <a:r>
              <a:rPr lang="pt-BR" sz="2000" dirty="0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Dominio</a:t>
            </a:r>
            <a:endParaRPr lang="pt-BR" sz="2000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B0655F5-188E-4A30-925A-4F9D77D661C2}"/>
              </a:ext>
            </a:extLst>
          </p:cNvPr>
          <p:cNvCxnSpPr>
            <a:stCxn id="8" idx="3"/>
          </p:cNvCxnSpPr>
          <p:nvPr/>
        </p:nvCxnSpPr>
        <p:spPr>
          <a:xfrm>
            <a:off x="5524764" y="3261839"/>
            <a:ext cx="2066981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26B8E8AC-7CA8-4026-AC64-289D2CBDBABE}"/>
              </a:ext>
            </a:extLst>
          </p:cNvPr>
          <p:cNvSpPr/>
          <p:nvPr/>
        </p:nvSpPr>
        <p:spPr>
          <a:xfrm>
            <a:off x="3428749" y="4143354"/>
            <a:ext cx="2096015" cy="769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Sub </a:t>
            </a:r>
            <a:r>
              <a:rPr lang="pt-BR" sz="2000" dirty="0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Dominio</a:t>
            </a:r>
            <a:endParaRPr lang="pt-BR" sz="2000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B44E9E1-EFA0-4D92-9D97-DE388FDC269C}"/>
              </a:ext>
            </a:extLst>
          </p:cNvPr>
          <p:cNvSpPr/>
          <p:nvPr/>
        </p:nvSpPr>
        <p:spPr>
          <a:xfrm>
            <a:off x="7607329" y="4201595"/>
            <a:ext cx="2096015" cy="769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Contexto</a:t>
            </a:r>
          </a:p>
          <a:p>
            <a:pPr algn="ctr"/>
            <a:r>
              <a:rPr lang="pt-BR" sz="20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Delimitado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FBF99680-61DF-4177-A3D1-363E327A263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5524764" y="4528071"/>
            <a:ext cx="2082565" cy="5824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42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5" grpId="0"/>
      <p:bldP spid="11" grpId="0"/>
      <p:bldP spid="7" grpId="0"/>
      <p:bldP spid="13" grpId="0"/>
      <p:bldP spid="8" grpId="0" animBg="1"/>
      <p:bldP spid="15" grpId="0" animBg="1"/>
      <p:bldP spid="18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18FE534D-67A1-48F9-B434-0CEDFF62E2EA}"/>
              </a:ext>
            </a:extLst>
          </p:cNvPr>
          <p:cNvSpPr/>
          <p:nvPr/>
        </p:nvSpPr>
        <p:spPr>
          <a:xfrm>
            <a:off x="2810072" y="3392552"/>
            <a:ext cx="1260000" cy="770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3ACE86-CD45-4D89-8479-24F739DEE499}"/>
              </a:ext>
            </a:extLst>
          </p:cNvPr>
          <p:cNvSpPr/>
          <p:nvPr/>
        </p:nvSpPr>
        <p:spPr>
          <a:xfrm>
            <a:off x="1101004" y="4172775"/>
            <a:ext cx="1260000" cy="770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Pedido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D16EE68-0CFD-47C1-9AA6-26C6C5BB3F5D}"/>
              </a:ext>
            </a:extLst>
          </p:cNvPr>
          <p:cNvSpPr/>
          <p:nvPr/>
        </p:nvSpPr>
        <p:spPr>
          <a:xfrm>
            <a:off x="2830904" y="5008115"/>
            <a:ext cx="1260000" cy="770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Produto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54D53B-8713-457B-988A-911394AEF1A0}"/>
              </a:ext>
            </a:extLst>
          </p:cNvPr>
          <p:cNvSpPr/>
          <p:nvPr/>
        </p:nvSpPr>
        <p:spPr>
          <a:xfrm>
            <a:off x="5617664" y="2964467"/>
            <a:ext cx="1260000" cy="7708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Cliente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EB65DB2-A498-4C45-B3C6-D35C8347D123}"/>
              </a:ext>
            </a:extLst>
          </p:cNvPr>
          <p:cNvSpPr/>
          <p:nvPr/>
        </p:nvSpPr>
        <p:spPr>
          <a:xfrm>
            <a:off x="5617664" y="4570649"/>
            <a:ext cx="1260000" cy="7708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Produto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4A4065-70A9-4536-BEAE-0DC000CCCE87}"/>
              </a:ext>
            </a:extLst>
          </p:cNvPr>
          <p:cNvSpPr/>
          <p:nvPr/>
        </p:nvSpPr>
        <p:spPr>
          <a:xfrm>
            <a:off x="7370264" y="3735309"/>
            <a:ext cx="1260000" cy="77084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Cta</a:t>
            </a:r>
            <a:r>
              <a:rPr lang="pt-B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Bancaria</a:t>
            </a:r>
          </a:p>
        </p:txBody>
      </p:sp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3C12464C-8895-416C-8573-48AD1B200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092" y="2688181"/>
            <a:ext cx="1110303" cy="1110303"/>
          </a:xfrm>
          <a:prstGeom prst="rect">
            <a:avLst/>
          </a:prstGeom>
        </p:spPr>
      </p:pic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C420EC3A-8137-4CFA-B6EC-3C69ACB4A7DF}"/>
              </a:ext>
            </a:extLst>
          </p:cNvPr>
          <p:cNvCxnSpPr>
            <a:stCxn id="11" idx="0"/>
            <a:endCxn id="7" idx="1"/>
          </p:cNvCxnSpPr>
          <p:nvPr/>
        </p:nvCxnSpPr>
        <p:spPr>
          <a:xfrm rot="5400000" flipH="1" flipV="1">
            <a:off x="2073137" y="3435840"/>
            <a:ext cx="394802" cy="107906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id="{31CB495C-1B10-4A14-B4A3-1A67C57584B6}"/>
              </a:ext>
            </a:extLst>
          </p:cNvPr>
          <p:cNvCxnSpPr>
            <a:stCxn id="11" idx="2"/>
            <a:endCxn id="12" idx="1"/>
          </p:cNvCxnSpPr>
          <p:nvPr/>
        </p:nvCxnSpPr>
        <p:spPr>
          <a:xfrm rot="16200000" flipH="1">
            <a:off x="2055995" y="4618626"/>
            <a:ext cx="449919" cy="10999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id="{E1DB5B74-5BCF-430F-827C-C098075466ED}"/>
              </a:ext>
            </a:extLst>
          </p:cNvPr>
          <p:cNvCxnSpPr>
            <a:stCxn id="15" idx="0"/>
            <a:endCxn id="13" idx="3"/>
          </p:cNvCxnSpPr>
          <p:nvPr/>
        </p:nvCxnSpPr>
        <p:spPr>
          <a:xfrm rot="16200000" flipV="1">
            <a:off x="7246254" y="2981299"/>
            <a:ext cx="385421" cy="1122600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4AE319ED-9A0B-4A29-927B-315D9F57D400}"/>
              </a:ext>
            </a:extLst>
          </p:cNvPr>
          <p:cNvCxnSpPr>
            <a:stCxn id="15" idx="2"/>
            <a:endCxn id="14" idx="3"/>
          </p:cNvCxnSpPr>
          <p:nvPr/>
        </p:nvCxnSpPr>
        <p:spPr>
          <a:xfrm rot="5400000">
            <a:off x="7214005" y="4169810"/>
            <a:ext cx="449919" cy="1122600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ipse 28">
            <a:extLst>
              <a:ext uri="{FF2B5EF4-FFF2-40B4-BE49-F238E27FC236}">
                <a16:creationId xmlns:a16="http://schemas.microsoft.com/office/drawing/2014/main" id="{EF193F22-0CE2-4D2B-BA15-B3E47CCC5F3F}"/>
              </a:ext>
            </a:extLst>
          </p:cNvPr>
          <p:cNvSpPr/>
          <p:nvPr/>
        </p:nvSpPr>
        <p:spPr>
          <a:xfrm>
            <a:off x="910029" y="2094402"/>
            <a:ext cx="3960000" cy="42480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DA0C9F1-C668-4EE7-8D94-3D5238D7C6FA}"/>
              </a:ext>
            </a:extLst>
          </p:cNvPr>
          <p:cNvSpPr/>
          <p:nvPr/>
        </p:nvSpPr>
        <p:spPr>
          <a:xfrm>
            <a:off x="4967679" y="1749537"/>
            <a:ext cx="3960000" cy="4140000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5350415-B98B-4057-A0BD-6DAD339844E6}"/>
              </a:ext>
            </a:extLst>
          </p:cNvPr>
          <p:cNvSpPr/>
          <p:nvPr/>
        </p:nvSpPr>
        <p:spPr>
          <a:xfrm>
            <a:off x="9572679" y="1653768"/>
            <a:ext cx="2088000" cy="223200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299AC38-B71E-4E1B-B6F1-7B6547AD7CAE}"/>
              </a:ext>
            </a:extLst>
          </p:cNvPr>
          <p:cNvSpPr/>
          <p:nvPr/>
        </p:nvSpPr>
        <p:spPr>
          <a:xfrm>
            <a:off x="2094601" y="2391923"/>
            <a:ext cx="1501630" cy="9360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</a:p>
          <a:p>
            <a:pPr algn="ctr"/>
            <a:r>
              <a:rPr lang="pt-B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Vendas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23D70C1-FC38-406E-A669-BEF118F954F0}"/>
              </a:ext>
            </a:extLst>
          </p:cNvPr>
          <p:cNvSpPr/>
          <p:nvPr/>
        </p:nvSpPr>
        <p:spPr>
          <a:xfrm>
            <a:off x="6247664" y="1945862"/>
            <a:ext cx="170174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</a:p>
          <a:p>
            <a:pPr algn="ctr"/>
            <a:r>
              <a:rPr lang="pt-BR" sz="28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Financeiro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26874C7-0C8A-4082-AF87-E99729E25BAE}"/>
              </a:ext>
            </a:extLst>
          </p:cNvPr>
          <p:cNvSpPr/>
          <p:nvPr/>
        </p:nvSpPr>
        <p:spPr>
          <a:xfrm>
            <a:off x="9821161" y="1905816"/>
            <a:ext cx="150162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</a:p>
          <a:p>
            <a:pPr algn="ctr"/>
            <a:r>
              <a:rPr lang="pt-B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Externo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620EB02D-96A8-4BB7-926C-E03995FA2758}"/>
              </a:ext>
            </a:extLst>
          </p:cNvPr>
          <p:cNvCxnSpPr>
            <a:stCxn id="7" idx="3"/>
            <a:endCxn id="13" idx="1"/>
          </p:cNvCxnSpPr>
          <p:nvPr/>
        </p:nvCxnSpPr>
        <p:spPr>
          <a:xfrm flipV="1">
            <a:off x="4070072" y="3349888"/>
            <a:ext cx="1547592" cy="42808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BCDBC122-0E3E-4B2B-8FA5-33D81743894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090904" y="4956070"/>
            <a:ext cx="1526760" cy="437466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ângulo 48">
            <a:extLst>
              <a:ext uri="{FF2B5EF4-FFF2-40B4-BE49-F238E27FC236}">
                <a16:creationId xmlns:a16="http://schemas.microsoft.com/office/drawing/2014/main" id="{7987EB71-37D9-4EF5-BC87-6AF307414B0E}"/>
              </a:ext>
            </a:extLst>
          </p:cNvPr>
          <p:cNvSpPr/>
          <p:nvPr/>
        </p:nvSpPr>
        <p:spPr>
          <a:xfrm>
            <a:off x="341773" y="986049"/>
            <a:ext cx="4360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Bound</a:t>
            </a:r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</a:t>
            </a:r>
            <a:endParaRPr lang="pt-B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18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9" grpId="0" animBg="1"/>
      <p:bldP spid="30" grpId="0" animBg="1"/>
      <p:bldP spid="34" grpId="0" animBg="1"/>
      <p:bldP spid="35" grpId="0"/>
      <p:bldP spid="36" grpId="0"/>
      <p:bldP spid="37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ipse 28">
            <a:extLst>
              <a:ext uri="{FF2B5EF4-FFF2-40B4-BE49-F238E27FC236}">
                <a16:creationId xmlns:a16="http://schemas.microsoft.com/office/drawing/2014/main" id="{EF193F22-0CE2-4D2B-BA15-B3E47CCC5F3F}"/>
              </a:ext>
            </a:extLst>
          </p:cNvPr>
          <p:cNvSpPr/>
          <p:nvPr/>
        </p:nvSpPr>
        <p:spPr>
          <a:xfrm>
            <a:off x="1326565" y="2062669"/>
            <a:ext cx="2963471" cy="16746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DA0C9F1-C668-4EE7-8D94-3D5238D7C6FA}"/>
              </a:ext>
            </a:extLst>
          </p:cNvPr>
          <p:cNvSpPr/>
          <p:nvPr/>
        </p:nvSpPr>
        <p:spPr>
          <a:xfrm>
            <a:off x="5382761" y="1672095"/>
            <a:ext cx="2987885" cy="1792473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5350415-B98B-4057-A0BD-6DAD339844E6}"/>
              </a:ext>
            </a:extLst>
          </p:cNvPr>
          <p:cNvSpPr/>
          <p:nvPr/>
        </p:nvSpPr>
        <p:spPr>
          <a:xfrm>
            <a:off x="9527975" y="1630594"/>
            <a:ext cx="2088000" cy="1524111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299AC38-B71E-4E1B-B6F1-7B6547AD7CAE}"/>
              </a:ext>
            </a:extLst>
          </p:cNvPr>
          <p:cNvSpPr/>
          <p:nvPr/>
        </p:nvSpPr>
        <p:spPr>
          <a:xfrm>
            <a:off x="2102682" y="2391923"/>
            <a:ext cx="1501630" cy="9360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</a:p>
          <a:p>
            <a:pPr algn="ctr"/>
            <a:r>
              <a:rPr lang="pt-B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Vendas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23D70C1-FC38-406E-A669-BEF118F954F0}"/>
              </a:ext>
            </a:extLst>
          </p:cNvPr>
          <p:cNvSpPr/>
          <p:nvPr/>
        </p:nvSpPr>
        <p:spPr>
          <a:xfrm>
            <a:off x="6025830" y="2052392"/>
            <a:ext cx="170174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</a:p>
          <a:p>
            <a:pPr algn="ctr"/>
            <a:r>
              <a:rPr lang="pt-BR" sz="28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Financeiro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26874C7-0C8A-4082-AF87-E99729E25BAE}"/>
              </a:ext>
            </a:extLst>
          </p:cNvPr>
          <p:cNvSpPr/>
          <p:nvPr/>
        </p:nvSpPr>
        <p:spPr>
          <a:xfrm>
            <a:off x="9871961" y="1905816"/>
            <a:ext cx="150162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</a:p>
          <a:p>
            <a:pPr algn="ctr"/>
            <a:r>
              <a:rPr lang="pt-B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Externo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987EB71-37D9-4EF5-BC87-6AF307414B0E}"/>
              </a:ext>
            </a:extLst>
          </p:cNvPr>
          <p:cNvSpPr/>
          <p:nvPr/>
        </p:nvSpPr>
        <p:spPr>
          <a:xfrm>
            <a:off x="361085" y="986049"/>
            <a:ext cx="38140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</a:t>
            </a:r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Map</a:t>
            </a:r>
            <a:endParaRPr lang="pt-B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DE175B4-926A-4D98-BA56-F4FC2AB63FD2}"/>
              </a:ext>
            </a:extLst>
          </p:cNvPr>
          <p:cNvSpPr/>
          <p:nvPr/>
        </p:nvSpPr>
        <p:spPr>
          <a:xfrm>
            <a:off x="286808" y="4068345"/>
            <a:ext cx="2103423" cy="167460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F2003AD-085E-45A3-91A4-74208F67A688}"/>
              </a:ext>
            </a:extLst>
          </p:cNvPr>
          <p:cNvSpPr/>
          <p:nvPr/>
        </p:nvSpPr>
        <p:spPr>
          <a:xfrm>
            <a:off x="487479" y="4400080"/>
            <a:ext cx="150162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dirty="0">
                <a:ln w="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</a:p>
          <a:p>
            <a:pPr algn="ctr"/>
            <a:r>
              <a:rPr lang="pt-BR" sz="2800" b="0" cap="none" spc="0" dirty="0">
                <a:ln w="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Estoque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ACF820E-0C7D-4DF2-8B55-0E2701250C58}"/>
              </a:ext>
            </a:extLst>
          </p:cNvPr>
          <p:cNvSpPr/>
          <p:nvPr/>
        </p:nvSpPr>
        <p:spPr>
          <a:xfrm>
            <a:off x="3748085" y="4258825"/>
            <a:ext cx="2103424" cy="16746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6D195779-F941-4B91-90E0-5C7277EB7ECF}"/>
              </a:ext>
            </a:extLst>
          </p:cNvPr>
          <p:cNvSpPr/>
          <p:nvPr/>
        </p:nvSpPr>
        <p:spPr>
          <a:xfrm>
            <a:off x="4048982" y="4403627"/>
            <a:ext cx="150162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</a:p>
          <a:p>
            <a:pPr algn="ctr"/>
            <a:r>
              <a:rPr lang="pt-B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Suporte</a:t>
            </a:r>
          </a:p>
          <a:p>
            <a:pPr algn="ctr"/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Técnico</a:t>
            </a:r>
            <a:endParaRPr lang="pt-B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" name="Conector: Curvo 4">
            <a:extLst>
              <a:ext uri="{FF2B5EF4-FFF2-40B4-BE49-F238E27FC236}">
                <a16:creationId xmlns:a16="http://schemas.microsoft.com/office/drawing/2014/main" id="{D8F6BA40-766D-4559-AE8E-F60DEF6501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665" y="2899968"/>
            <a:ext cx="731718" cy="1413615"/>
          </a:xfrm>
          <a:prstGeom prst="curvedConnector2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C7C6800D-4D3A-4F8B-A2ED-4E8D3B810C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2835" y="3447045"/>
            <a:ext cx="907926" cy="715633"/>
          </a:xfrm>
          <a:prstGeom prst="curvedConnector3">
            <a:avLst>
              <a:gd name="adj1" fmla="val 50000"/>
            </a:avLst>
          </a:prstGeom>
          <a:ln w="38100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32D48DDA-BDC8-43C3-9EF6-E8587DFEF654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 flipV="1">
            <a:off x="4290036" y="2568332"/>
            <a:ext cx="1092725" cy="331637"/>
          </a:xfrm>
          <a:prstGeom prst="curved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E110C9A3-FFD8-459A-891B-FA1EB4B8E993}"/>
              </a:ext>
            </a:extLst>
          </p:cNvPr>
          <p:cNvCxnSpPr>
            <a:stCxn id="30" idx="5"/>
            <a:endCxn id="34" idx="4"/>
          </p:cNvCxnSpPr>
          <p:nvPr/>
        </p:nvCxnSpPr>
        <p:spPr>
          <a:xfrm rot="5400000" flipH="1" flipV="1">
            <a:off x="9228846" y="1858938"/>
            <a:ext cx="47361" cy="2638895"/>
          </a:xfrm>
          <a:prstGeom prst="curvedConnector3">
            <a:avLst>
              <a:gd name="adj1" fmla="val -103693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>
            <a:extLst>
              <a:ext uri="{FF2B5EF4-FFF2-40B4-BE49-F238E27FC236}">
                <a16:creationId xmlns:a16="http://schemas.microsoft.com/office/drawing/2014/main" id="{CCAD5154-A34A-432A-A895-5D65D5FFE82F}"/>
              </a:ext>
            </a:extLst>
          </p:cNvPr>
          <p:cNvSpPr/>
          <p:nvPr/>
        </p:nvSpPr>
        <p:spPr>
          <a:xfrm>
            <a:off x="845344" y="2434410"/>
            <a:ext cx="481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E20DFB15-BD34-4C8E-9F37-4098EB77CE46}"/>
              </a:ext>
            </a:extLst>
          </p:cNvPr>
          <p:cNvSpPr/>
          <p:nvPr/>
        </p:nvSpPr>
        <p:spPr>
          <a:xfrm>
            <a:off x="125185" y="3902472"/>
            <a:ext cx="481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3EE25328-B170-4AE1-B1CA-68548C4D5A50}"/>
              </a:ext>
            </a:extLst>
          </p:cNvPr>
          <p:cNvSpPr/>
          <p:nvPr/>
        </p:nvSpPr>
        <p:spPr>
          <a:xfrm>
            <a:off x="3759774" y="3350899"/>
            <a:ext cx="37959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05A86A47-DC95-4681-82D6-25B4601A3E91}"/>
              </a:ext>
            </a:extLst>
          </p:cNvPr>
          <p:cNvSpPr/>
          <p:nvPr/>
        </p:nvSpPr>
        <p:spPr>
          <a:xfrm>
            <a:off x="4683296" y="3737651"/>
            <a:ext cx="481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AF4C4760-6F0B-49E0-AE7C-BE9BF00301A5}"/>
              </a:ext>
            </a:extLst>
          </p:cNvPr>
          <p:cNvSpPr/>
          <p:nvPr/>
        </p:nvSpPr>
        <p:spPr>
          <a:xfrm>
            <a:off x="4199385" y="2325612"/>
            <a:ext cx="481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7827557D-95DA-4804-9D34-9850EBD5E54E}"/>
              </a:ext>
            </a:extLst>
          </p:cNvPr>
          <p:cNvSpPr/>
          <p:nvPr/>
        </p:nvSpPr>
        <p:spPr>
          <a:xfrm>
            <a:off x="4951185" y="2022872"/>
            <a:ext cx="481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8732262-0BC5-4073-9096-C791FA3A3533}"/>
              </a:ext>
            </a:extLst>
          </p:cNvPr>
          <p:cNvSpPr/>
          <p:nvPr/>
        </p:nvSpPr>
        <p:spPr>
          <a:xfrm>
            <a:off x="10516608" y="3073616"/>
            <a:ext cx="481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4C951722-CE58-4E13-AF07-2F001A237802}"/>
              </a:ext>
            </a:extLst>
          </p:cNvPr>
          <p:cNvSpPr/>
          <p:nvPr/>
        </p:nvSpPr>
        <p:spPr>
          <a:xfrm>
            <a:off x="7620834" y="3202066"/>
            <a:ext cx="481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7587362D-D523-4415-948C-29F18914DEF1}"/>
              </a:ext>
            </a:extLst>
          </p:cNvPr>
          <p:cNvSpPr/>
          <p:nvPr/>
        </p:nvSpPr>
        <p:spPr>
          <a:xfrm>
            <a:off x="8908309" y="3437986"/>
            <a:ext cx="731867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ACL</a:t>
            </a:r>
          </a:p>
        </p:txBody>
      </p:sp>
    </p:spTree>
    <p:extLst>
      <p:ext uri="{BB962C8B-B14F-4D97-AF65-F5344CB8AC3E}">
        <p14:creationId xmlns:p14="http://schemas.microsoft.com/office/powerpoint/2010/main" val="12617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4" grpId="0" animBg="1"/>
      <p:bldP spid="35" grpId="0"/>
      <p:bldP spid="36" grpId="0"/>
      <p:bldP spid="37" grpId="0"/>
      <p:bldP spid="49" grpId="0"/>
      <p:bldP spid="31" grpId="0" animBg="1"/>
      <p:bldP spid="33" grpId="0"/>
      <p:bldP spid="38" grpId="0" animBg="1"/>
      <p:bldP spid="40" grpId="0"/>
      <p:bldP spid="43" grpId="0"/>
      <p:bldP spid="45" grpId="0"/>
      <p:bldP spid="46" grpId="0"/>
      <p:bldP spid="47" grpId="0"/>
      <p:bldP spid="48" grpId="0"/>
      <p:bldP spid="50" grpId="0"/>
      <p:bldP spid="51" grpId="0"/>
      <p:bldP spid="52" grpId="0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9E2EFAB1-7D55-41D8-911E-901FBA7D300C}"/>
              </a:ext>
            </a:extLst>
          </p:cNvPr>
          <p:cNvSpPr/>
          <p:nvPr/>
        </p:nvSpPr>
        <p:spPr>
          <a:xfrm>
            <a:off x="531031" y="1168771"/>
            <a:ext cx="48181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Entidades e Objeto de Valor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83E384-287A-41DD-9AE1-7BF8CCC0429E}"/>
              </a:ext>
            </a:extLst>
          </p:cNvPr>
          <p:cNvSpPr/>
          <p:nvPr/>
        </p:nvSpPr>
        <p:spPr>
          <a:xfrm>
            <a:off x="809117" y="2016568"/>
            <a:ext cx="1800000" cy="29230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u="sng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PRODUTO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Id</a:t>
            </a:r>
          </a:p>
          <a:p>
            <a:r>
              <a:rPr lang="pt-BR" dirty="0" err="1">
                <a:ln>
                  <a:solidFill>
                    <a:schemeClr val="accent1"/>
                  </a:solidFill>
                </a:ln>
              </a:rPr>
              <a:t>Codigo</a:t>
            </a:r>
            <a:endParaRPr lang="pt-BR" dirty="0">
              <a:ln>
                <a:solidFill>
                  <a:schemeClr val="accent1"/>
                </a:solidFill>
              </a:ln>
            </a:endParaRPr>
          </a:p>
          <a:p>
            <a:r>
              <a:rPr lang="pt-BR" dirty="0" err="1">
                <a:ln>
                  <a:solidFill>
                    <a:schemeClr val="accent1"/>
                  </a:solidFill>
                </a:ln>
              </a:rPr>
              <a:t>Descricao</a:t>
            </a:r>
            <a:endParaRPr lang="pt-BR" dirty="0">
              <a:ln>
                <a:solidFill>
                  <a:schemeClr val="accent1"/>
                </a:solidFill>
              </a:ln>
            </a:endParaRP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Unidade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Valor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Altura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Largura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Espessura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Peso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AF88426-9C00-41D5-A6A5-01EDBF8109EE}"/>
              </a:ext>
            </a:extLst>
          </p:cNvPr>
          <p:cNvSpPr/>
          <p:nvPr/>
        </p:nvSpPr>
        <p:spPr>
          <a:xfrm>
            <a:off x="2751319" y="2001548"/>
            <a:ext cx="1800000" cy="360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u="sng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CLIENTE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Id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Tipo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Nome</a:t>
            </a:r>
          </a:p>
          <a:p>
            <a:r>
              <a:rPr lang="pt-BR" dirty="0" err="1">
                <a:ln>
                  <a:solidFill>
                    <a:schemeClr val="accent1"/>
                  </a:solidFill>
                </a:ln>
              </a:rPr>
              <a:t>CpfCnpj</a:t>
            </a:r>
            <a:endParaRPr lang="pt-BR" dirty="0">
              <a:ln>
                <a:solidFill>
                  <a:schemeClr val="accent1"/>
                </a:solidFill>
              </a:ln>
            </a:endParaRP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Cep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Cidade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Estado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Logradouro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Numero</a:t>
            </a:r>
          </a:p>
          <a:p>
            <a:r>
              <a:rPr lang="pt-BR" dirty="0" err="1">
                <a:ln>
                  <a:solidFill>
                    <a:schemeClr val="accent1"/>
                  </a:solidFill>
                </a:ln>
              </a:rPr>
              <a:t>Brairro</a:t>
            </a:r>
            <a:endParaRPr lang="pt-BR" dirty="0">
              <a:ln>
                <a:solidFill>
                  <a:schemeClr val="accent1"/>
                </a:solidFill>
              </a:ln>
            </a:endParaRP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Complemento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E8919A3-ABAE-461B-B251-20D211436416}"/>
              </a:ext>
            </a:extLst>
          </p:cNvPr>
          <p:cNvSpPr/>
          <p:nvPr/>
        </p:nvSpPr>
        <p:spPr>
          <a:xfrm>
            <a:off x="9913083" y="1290272"/>
            <a:ext cx="1800000" cy="23076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u="sng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Produto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Id</a:t>
            </a:r>
          </a:p>
          <a:p>
            <a:r>
              <a:rPr lang="pt-BR" dirty="0" err="1">
                <a:ln>
                  <a:solidFill>
                    <a:schemeClr val="accent1"/>
                  </a:solidFill>
                </a:ln>
              </a:rPr>
              <a:t>Codigo</a:t>
            </a:r>
            <a:endParaRPr lang="pt-BR" dirty="0">
              <a:ln>
                <a:solidFill>
                  <a:schemeClr val="accent1"/>
                </a:solidFill>
              </a:ln>
            </a:endParaRPr>
          </a:p>
          <a:p>
            <a:r>
              <a:rPr lang="pt-BR" dirty="0" err="1">
                <a:ln>
                  <a:solidFill>
                    <a:schemeClr val="accent1"/>
                  </a:solidFill>
                </a:ln>
              </a:rPr>
              <a:t>Descricao</a:t>
            </a:r>
            <a:endParaRPr lang="pt-BR" dirty="0">
              <a:ln>
                <a:solidFill>
                  <a:schemeClr val="accent1"/>
                </a:solidFill>
              </a:ln>
            </a:endParaRP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Unidade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Valor</a:t>
            </a:r>
          </a:p>
          <a:p>
            <a:r>
              <a:rPr lang="pt-BR" b="1" i="1" u="sng" dirty="0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Dimensoes</a:t>
            </a:r>
            <a:endParaRPr lang="pt-BR" b="1" i="1" u="sng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Peso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6518B7B-EF92-43BE-AA2E-C9F81EFF6754}"/>
              </a:ext>
            </a:extLst>
          </p:cNvPr>
          <p:cNvSpPr/>
          <p:nvPr/>
        </p:nvSpPr>
        <p:spPr>
          <a:xfrm>
            <a:off x="5991629" y="1290272"/>
            <a:ext cx="1800000" cy="18784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u="sng" dirty="0">
                <a:ln>
                  <a:solidFill>
                    <a:schemeClr val="accent1"/>
                  </a:solidFill>
                </a:ln>
              </a:rPr>
              <a:t>Cliente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Id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Tipo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Nome</a:t>
            </a:r>
          </a:p>
          <a:p>
            <a:r>
              <a:rPr lang="pt-BR" dirty="0" err="1">
                <a:ln>
                  <a:solidFill>
                    <a:schemeClr val="accent1"/>
                  </a:solidFill>
                </a:ln>
              </a:rPr>
              <a:t>CpfCnpj</a:t>
            </a:r>
            <a:endParaRPr lang="pt-BR" dirty="0">
              <a:ln>
                <a:solidFill>
                  <a:schemeClr val="accent1"/>
                </a:solidFill>
              </a:ln>
            </a:endParaRPr>
          </a:p>
          <a:p>
            <a:r>
              <a:rPr lang="pt-BR" b="1" i="1" u="sng" dirty="0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Endereco</a:t>
            </a:r>
            <a:endParaRPr lang="pt-BR" b="1" i="1" u="sng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EE33585-5188-47FB-B799-EBA5FEB79E4A}"/>
              </a:ext>
            </a:extLst>
          </p:cNvPr>
          <p:cNvSpPr/>
          <p:nvPr/>
        </p:nvSpPr>
        <p:spPr>
          <a:xfrm>
            <a:off x="9913083" y="3801548"/>
            <a:ext cx="1800000" cy="146365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i="1" u="sng" dirty="0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Dimensoes</a:t>
            </a:r>
            <a:endParaRPr lang="pt-BR" b="1" i="1" u="sng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Altura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Largura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Espessura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1DB1CE0-0F36-4CD3-B4ED-B4EE5323D4A2}"/>
              </a:ext>
            </a:extLst>
          </p:cNvPr>
          <p:cNvSpPr/>
          <p:nvPr/>
        </p:nvSpPr>
        <p:spPr>
          <a:xfrm>
            <a:off x="5991629" y="3801548"/>
            <a:ext cx="1800000" cy="2218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u="sng" dirty="0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Endereco</a:t>
            </a:r>
            <a:endParaRPr lang="pt-BR" b="1" u="sng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Cep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Cidade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Estado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Logradouro</a:t>
            </a: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Numero</a:t>
            </a:r>
          </a:p>
          <a:p>
            <a:r>
              <a:rPr lang="pt-BR" dirty="0" err="1">
                <a:ln>
                  <a:solidFill>
                    <a:schemeClr val="accent1"/>
                  </a:solidFill>
                </a:ln>
              </a:rPr>
              <a:t>Brairro</a:t>
            </a:r>
            <a:endParaRPr lang="pt-BR" dirty="0">
              <a:ln>
                <a:solidFill>
                  <a:schemeClr val="accent1"/>
                </a:solidFill>
              </a:ln>
            </a:endParaRPr>
          </a:p>
          <a:p>
            <a:r>
              <a:rPr lang="pt-BR" dirty="0">
                <a:ln>
                  <a:solidFill>
                    <a:schemeClr val="accent1"/>
                  </a:solidFill>
                </a:ln>
              </a:rPr>
              <a:t>Complemento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6FFF755-3BAE-4DC9-AB90-8618578FD283}"/>
              </a:ext>
            </a:extLst>
          </p:cNvPr>
          <p:cNvSpPr/>
          <p:nvPr/>
        </p:nvSpPr>
        <p:spPr>
          <a:xfrm>
            <a:off x="8044346" y="1776110"/>
            <a:ext cx="16160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Entidades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C34BFEE-B137-4CD8-B0F7-7A02661D81DD}"/>
              </a:ext>
            </a:extLst>
          </p:cNvPr>
          <p:cNvSpPr/>
          <p:nvPr/>
        </p:nvSpPr>
        <p:spPr>
          <a:xfrm>
            <a:off x="8238131" y="4010155"/>
            <a:ext cx="1320554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Objetos</a:t>
            </a:r>
          </a:p>
          <a:p>
            <a:pPr algn="ctr"/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</a:p>
          <a:p>
            <a:pPr algn="ctr"/>
            <a:r>
              <a:rPr lang="pt-BR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Valor</a:t>
            </a:r>
          </a:p>
        </p:txBody>
      </p:sp>
    </p:spTree>
    <p:extLst>
      <p:ext uri="{BB962C8B-B14F-4D97-AF65-F5344CB8AC3E}">
        <p14:creationId xmlns:p14="http://schemas.microsoft.com/office/powerpoint/2010/main" val="176495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D9763920-2BA0-4E78-B5DB-39D183B53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7201" y="1194171"/>
            <a:ext cx="8991600" cy="5046786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9FADFF9B-D2E9-4CFF-90A7-D243AAD1857A}"/>
              </a:ext>
            </a:extLst>
          </p:cNvPr>
          <p:cNvSpPr/>
          <p:nvPr/>
        </p:nvSpPr>
        <p:spPr>
          <a:xfrm>
            <a:off x="1650437" y="1145052"/>
            <a:ext cx="3860800" cy="5145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D3F5EDB1-2CB0-4566-8AF8-B6A7D902BE22}"/>
              </a:ext>
            </a:extLst>
          </p:cNvPr>
          <p:cNvSpPr/>
          <p:nvPr/>
        </p:nvSpPr>
        <p:spPr>
          <a:xfrm>
            <a:off x="5339787" y="1168771"/>
            <a:ext cx="5252014" cy="5145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33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F803E0C-7EB3-4963-B186-BEAE93B4D4C7}"/>
              </a:ext>
            </a:extLst>
          </p:cNvPr>
          <p:cNvGrpSpPr/>
          <p:nvPr/>
        </p:nvGrpSpPr>
        <p:grpSpPr>
          <a:xfrm>
            <a:off x="1524396" y="1072997"/>
            <a:ext cx="3174508" cy="2215991"/>
            <a:chOff x="226798" y="897950"/>
            <a:chExt cx="3174508" cy="2215991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17D6CF2-88F5-4C46-9BBE-921FA3F9CE45}"/>
                </a:ext>
              </a:extLst>
            </p:cNvPr>
            <p:cNvSpPr/>
            <p:nvPr/>
          </p:nvSpPr>
          <p:spPr>
            <a:xfrm>
              <a:off x="984671" y="897950"/>
              <a:ext cx="1005403" cy="22159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13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?</a:t>
              </a:r>
              <a:endParaRPr lang="pt-BR" sz="138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429015A7-2708-44BC-8960-A25EBC608955}"/>
                </a:ext>
              </a:extLst>
            </p:cNvPr>
            <p:cNvGrpSpPr/>
            <p:nvPr/>
          </p:nvGrpSpPr>
          <p:grpSpPr>
            <a:xfrm>
              <a:off x="226798" y="1025866"/>
              <a:ext cx="3174508" cy="1954931"/>
              <a:chOff x="216638" y="1025866"/>
              <a:chExt cx="3174508" cy="1954931"/>
            </a:xfrm>
          </p:grpSpPr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6519546B-1F68-4C07-98E0-25EDFE26DCCB}"/>
                  </a:ext>
                </a:extLst>
              </p:cNvPr>
              <p:cNvSpPr/>
              <p:nvPr/>
            </p:nvSpPr>
            <p:spPr>
              <a:xfrm rot="320827">
                <a:off x="1772472" y="1025866"/>
                <a:ext cx="707245" cy="144655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t-BR" sz="8800" dirty="0">
                    <a:ln w="0"/>
                    <a:solidFill>
                      <a:srgbClr val="FFC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?</a:t>
                </a:r>
                <a:endParaRPr lang="pt-BR" sz="8800" b="0" cap="none" spc="0" dirty="0">
                  <a:ln w="0"/>
                  <a:solidFill>
                    <a:srgbClr val="FFC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FB216733-831D-4039-A7AD-E8334427964C}"/>
                  </a:ext>
                </a:extLst>
              </p:cNvPr>
              <p:cNvGrpSpPr/>
              <p:nvPr/>
            </p:nvGrpSpPr>
            <p:grpSpPr>
              <a:xfrm>
                <a:off x="216638" y="1168771"/>
                <a:ext cx="3174508" cy="1812026"/>
                <a:chOff x="216638" y="1168771"/>
                <a:chExt cx="3174508" cy="1812026"/>
              </a:xfrm>
            </p:grpSpPr>
            <p:sp>
              <p:nvSpPr>
                <p:cNvPr id="14" name="Balão de Pensamento: Nuvem 13">
                  <a:extLst>
                    <a:ext uri="{FF2B5EF4-FFF2-40B4-BE49-F238E27FC236}">
                      <a16:creationId xmlns:a16="http://schemas.microsoft.com/office/drawing/2014/main" id="{CBBB72A2-524A-482B-BED1-2E83986A3B04}"/>
                    </a:ext>
                  </a:extLst>
                </p:cNvPr>
                <p:cNvSpPr/>
                <p:nvPr/>
              </p:nvSpPr>
              <p:spPr>
                <a:xfrm>
                  <a:off x="216638" y="1168771"/>
                  <a:ext cx="3174508" cy="1710971"/>
                </a:xfrm>
                <a:prstGeom prst="cloudCallout">
                  <a:avLst>
                    <a:gd name="adj1" fmla="val 38056"/>
                    <a:gd name="adj2" fmla="val 81501"/>
                  </a:avLst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1703924A-62F6-43B7-9FFD-FD322BABECCF}"/>
                    </a:ext>
                  </a:extLst>
                </p:cNvPr>
                <p:cNvSpPr/>
                <p:nvPr/>
              </p:nvSpPr>
              <p:spPr>
                <a:xfrm rot="20508128">
                  <a:off x="617508" y="1287477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Retângulo 15">
                  <a:extLst>
                    <a:ext uri="{FF2B5EF4-FFF2-40B4-BE49-F238E27FC236}">
                      <a16:creationId xmlns:a16="http://schemas.microsoft.com/office/drawing/2014/main" id="{2C6A2E08-2E8E-471D-8E8D-84791E5492D2}"/>
                    </a:ext>
                  </a:extLst>
                </p:cNvPr>
                <p:cNvSpPr/>
                <p:nvPr/>
              </p:nvSpPr>
              <p:spPr>
                <a:xfrm rot="1125668">
                  <a:off x="2357542" y="1228288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4D6C1D52-C829-43A0-B11C-3EAE84D1F0EB}"/>
                    </a:ext>
                  </a:extLst>
                </p:cNvPr>
                <p:cNvSpPr/>
                <p:nvPr/>
              </p:nvSpPr>
              <p:spPr>
                <a:xfrm>
                  <a:off x="2754366" y="1414634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726D7452-F62A-4F88-9148-81A5AC1404D6}"/>
                    </a:ext>
                  </a:extLst>
                </p:cNvPr>
                <p:cNvSpPr/>
                <p:nvPr/>
              </p:nvSpPr>
              <p:spPr>
                <a:xfrm rot="324224">
                  <a:off x="2215252" y="1899786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5D6257A8-A862-42FB-A580-938E071E52EA}"/>
                    </a:ext>
                  </a:extLst>
                </p:cNvPr>
                <p:cNvSpPr/>
                <p:nvPr/>
              </p:nvSpPr>
              <p:spPr>
                <a:xfrm rot="1136517">
                  <a:off x="688030" y="1984833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rgbClr val="00B050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3C70721F-FFA5-447C-BBF4-7C45B7EFAB10}"/>
                    </a:ext>
                  </a:extLst>
                </p:cNvPr>
                <p:cNvSpPr/>
                <p:nvPr/>
              </p:nvSpPr>
              <p:spPr>
                <a:xfrm rot="21371542">
                  <a:off x="389668" y="1769796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77D8191D-8136-423A-8265-644F6DFF6569}"/>
                    </a:ext>
                  </a:extLst>
                </p:cNvPr>
                <p:cNvSpPr/>
                <p:nvPr/>
              </p:nvSpPr>
              <p:spPr>
                <a:xfrm>
                  <a:off x="1724525" y="2057467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235F021-343D-4751-9ECC-D7CF8D934217}"/>
              </a:ext>
            </a:extLst>
          </p:cNvPr>
          <p:cNvGrpSpPr/>
          <p:nvPr/>
        </p:nvGrpSpPr>
        <p:grpSpPr>
          <a:xfrm flipH="1">
            <a:off x="7330971" y="932584"/>
            <a:ext cx="3174508" cy="2215991"/>
            <a:chOff x="226798" y="897950"/>
            <a:chExt cx="3174508" cy="221599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8E1B08A-84A9-4A7F-ADA4-33F9A8D2D8AF}"/>
                </a:ext>
              </a:extLst>
            </p:cNvPr>
            <p:cNvSpPr/>
            <p:nvPr/>
          </p:nvSpPr>
          <p:spPr>
            <a:xfrm>
              <a:off x="984671" y="897950"/>
              <a:ext cx="1005403" cy="22159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138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?</a:t>
              </a:r>
              <a:endParaRPr lang="pt-BR" sz="138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D8FED82F-3160-49FB-B93B-8931BF6C0981}"/>
                </a:ext>
              </a:extLst>
            </p:cNvPr>
            <p:cNvGrpSpPr/>
            <p:nvPr/>
          </p:nvGrpSpPr>
          <p:grpSpPr>
            <a:xfrm>
              <a:off x="226798" y="1025866"/>
              <a:ext cx="3174508" cy="1954931"/>
              <a:chOff x="216638" y="1025866"/>
              <a:chExt cx="3174508" cy="1954931"/>
            </a:xfrm>
          </p:grpSpPr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90B4EA5-2A25-4E62-B100-9FEBE5D686E0}"/>
                  </a:ext>
                </a:extLst>
              </p:cNvPr>
              <p:cNvSpPr/>
              <p:nvPr/>
            </p:nvSpPr>
            <p:spPr>
              <a:xfrm rot="320827">
                <a:off x="1772472" y="1025866"/>
                <a:ext cx="707245" cy="144655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t-BR" sz="8800" dirty="0">
                    <a:ln w="0"/>
                    <a:solidFill>
                      <a:srgbClr val="FFC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?</a:t>
                </a:r>
                <a:endParaRPr lang="pt-BR" sz="8800" b="0" cap="none" spc="0" dirty="0">
                  <a:ln w="0"/>
                  <a:solidFill>
                    <a:srgbClr val="FFC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grpSp>
            <p:nvGrpSpPr>
              <p:cNvPr id="28" name="Agrupar 27">
                <a:extLst>
                  <a:ext uri="{FF2B5EF4-FFF2-40B4-BE49-F238E27FC236}">
                    <a16:creationId xmlns:a16="http://schemas.microsoft.com/office/drawing/2014/main" id="{8A5A9834-75FC-43D5-9FAC-3862EC8ABBCD}"/>
                  </a:ext>
                </a:extLst>
              </p:cNvPr>
              <p:cNvGrpSpPr/>
              <p:nvPr/>
            </p:nvGrpSpPr>
            <p:grpSpPr>
              <a:xfrm>
                <a:off x="216638" y="1168771"/>
                <a:ext cx="3174508" cy="1812026"/>
                <a:chOff x="216638" y="1168771"/>
                <a:chExt cx="3174508" cy="1812026"/>
              </a:xfrm>
            </p:grpSpPr>
            <p:sp>
              <p:nvSpPr>
                <p:cNvPr id="29" name="Balão de Pensamento: Nuvem 28">
                  <a:extLst>
                    <a:ext uri="{FF2B5EF4-FFF2-40B4-BE49-F238E27FC236}">
                      <a16:creationId xmlns:a16="http://schemas.microsoft.com/office/drawing/2014/main" id="{2ED64817-6AF3-408B-9290-A734D1E5CD10}"/>
                    </a:ext>
                  </a:extLst>
                </p:cNvPr>
                <p:cNvSpPr/>
                <p:nvPr/>
              </p:nvSpPr>
              <p:spPr>
                <a:xfrm>
                  <a:off x="216638" y="1168771"/>
                  <a:ext cx="3174508" cy="1710971"/>
                </a:xfrm>
                <a:prstGeom prst="cloudCallout">
                  <a:avLst>
                    <a:gd name="adj1" fmla="val 61420"/>
                    <a:gd name="adj2" fmla="val 69625"/>
                  </a:avLst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98EA59D7-0DED-42EA-AC15-0929415B2100}"/>
                    </a:ext>
                  </a:extLst>
                </p:cNvPr>
                <p:cNvSpPr/>
                <p:nvPr/>
              </p:nvSpPr>
              <p:spPr>
                <a:xfrm rot="20508128">
                  <a:off x="617508" y="1287477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66D0B5BB-9BDB-4154-B0FB-CCAF1EFA68C8}"/>
                    </a:ext>
                  </a:extLst>
                </p:cNvPr>
                <p:cNvSpPr/>
                <p:nvPr/>
              </p:nvSpPr>
              <p:spPr>
                <a:xfrm rot="1125668">
                  <a:off x="2357542" y="1228288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882EE898-ED4C-48DF-9E7D-8491683A3FC4}"/>
                    </a:ext>
                  </a:extLst>
                </p:cNvPr>
                <p:cNvSpPr/>
                <p:nvPr/>
              </p:nvSpPr>
              <p:spPr>
                <a:xfrm>
                  <a:off x="2754366" y="1414634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3315AF49-4191-4077-A029-8CF0E809993B}"/>
                    </a:ext>
                  </a:extLst>
                </p:cNvPr>
                <p:cNvSpPr/>
                <p:nvPr/>
              </p:nvSpPr>
              <p:spPr>
                <a:xfrm rot="324224">
                  <a:off x="2215252" y="1899786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chemeClr val="bg1">
                          <a:lumMod val="50000"/>
                        </a:schemeClr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Retângulo 33">
                  <a:extLst>
                    <a:ext uri="{FF2B5EF4-FFF2-40B4-BE49-F238E27FC236}">
                      <a16:creationId xmlns:a16="http://schemas.microsoft.com/office/drawing/2014/main" id="{F2726B7E-D47D-48B1-874D-781490C1D1EB}"/>
                    </a:ext>
                  </a:extLst>
                </p:cNvPr>
                <p:cNvSpPr/>
                <p:nvPr/>
              </p:nvSpPr>
              <p:spPr>
                <a:xfrm rot="1136517">
                  <a:off x="688030" y="1984833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rgbClr val="00B050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F7375825-04B6-4A0B-B735-107445BB6CA4}"/>
                    </a:ext>
                  </a:extLst>
                </p:cNvPr>
                <p:cNvSpPr/>
                <p:nvPr/>
              </p:nvSpPr>
              <p:spPr>
                <a:xfrm rot="21371542">
                  <a:off x="389668" y="1769796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6" name="Retângulo 35">
                  <a:extLst>
                    <a:ext uri="{FF2B5EF4-FFF2-40B4-BE49-F238E27FC236}">
                      <a16:creationId xmlns:a16="http://schemas.microsoft.com/office/drawing/2014/main" id="{12E2D1F6-3B15-4F65-8851-1E1602D315FE}"/>
                    </a:ext>
                  </a:extLst>
                </p:cNvPr>
                <p:cNvSpPr/>
                <p:nvPr/>
              </p:nvSpPr>
              <p:spPr>
                <a:xfrm>
                  <a:off x="1724525" y="2057467"/>
                  <a:ext cx="505268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pt-BR" sz="540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?</a:t>
                  </a:r>
                  <a:endParaRPr lang="pt-BR" sz="5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CA0634CA-F6C1-437D-B9CA-9F95D881C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79942" y="2689052"/>
            <a:ext cx="3644090" cy="370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">
            <a:extLst>
              <a:ext uri="{FF2B5EF4-FFF2-40B4-BE49-F238E27FC236}">
                <a16:creationId xmlns:a16="http://schemas.microsoft.com/office/drawing/2014/main" id="{CADB6A4B-9B2E-403F-B2B4-72EE702C7006}"/>
              </a:ext>
            </a:extLst>
          </p:cNvPr>
          <p:cNvCxnSpPr>
            <a:cxnSpLocks/>
          </p:cNvCxnSpPr>
          <p:nvPr/>
        </p:nvCxnSpPr>
        <p:spPr>
          <a:xfrm>
            <a:off x="4133461" y="1282816"/>
            <a:ext cx="0" cy="493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040E2E89-9B78-4AC1-8630-4C5763DA4B47}"/>
              </a:ext>
            </a:extLst>
          </p:cNvPr>
          <p:cNvSpPr/>
          <p:nvPr/>
        </p:nvSpPr>
        <p:spPr>
          <a:xfrm>
            <a:off x="469900" y="1847946"/>
            <a:ext cx="351820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End of </a:t>
            </a:r>
          </a:p>
          <a:p>
            <a:pPr algn="ctr"/>
            <a:r>
              <a:rPr 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Slideshow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1E421-03C0-4390-8831-B1318E698298}"/>
              </a:ext>
            </a:extLst>
          </p:cNvPr>
          <p:cNvSpPr/>
          <p:nvPr/>
        </p:nvSpPr>
        <p:spPr>
          <a:xfrm>
            <a:off x="5085992" y="1555844"/>
            <a:ext cx="599074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 Extra Light" panose="020B0204020104020204" pitchFamily="34" charset="0"/>
              </a:rPr>
              <a:t>Thank You</a:t>
            </a:r>
          </a:p>
          <a:p>
            <a:pPr algn="ctr"/>
            <a:r>
              <a:rPr lang="en-US" sz="6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 Extra Light" panose="020B0204020104020204" pitchFamily="34" charset="0"/>
              </a:rPr>
              <a:t>For your attention</a:t>
            </a:r>
            <a:endParaRPr lang="en-US" sz="66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C255DE8-8EAA-4BD5-9106-7F9D4B7CE1DB}"/>
              </a:ext>
            </a:extLst>
          </p:cNvPr>
          <p:cNvSpPr/>
          <p:nvPr/>
        </p:nvSpPr>
        <p:spPr>
          <a:xfrm>
            <a:off x="4412581" y="3784012"/>
            <a:ext cx="6973384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dwardian Script ITC" panose="030303020407070D0804" pitchFamily="66" charset="0"/>
              </a:rPr>
              <a:t>The End!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671F948B-B51C-44B4-88AA-7A955BA80B00}"/>
              </a:ext>
            </a:extLst>
          </p:cNvPr>
          <p:cNvSpPr/>
          <p:nvPr/>
        </p:nvSpPr>
        <p:spPr>
          <a:xfrm>
            <a:off x="6587316" y="5943269"/>
            <a:ext cx="491732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rgbClr val="FF0000"/>
                </a:solidFill>
                <a:latin typeface="Lucida Handwriting" panose="03010101010101010101" pitchFamily="66" charset="0"/>
              </a:rPr>
              <a:t>To be Continued…</a:t>
            </a:r>
          </a:p>
        </p:txBody>
      </p:sp>
      <p:pic>
        <p:nvPicPr>
          <p:cNvPr id="5" name="Imagem 4" descr="Uma imagem contendo atletismo&#10;&#10;Descrição gerada automaticamente">
            <a:extLst>
              <a:ext uri="{FF2B5EF4-FFF2-40B4-BE49-F238E27FC236}">
                <a16:creationId xmlns:a16="http://schemas.microsoft.com/office/drawing/2014/main" id="{98E430E3-2CAE-40E2-A783-D3FA4073D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2" y="3833435"/>
            <a:ext cx="16192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3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088619-C33C-4836-88E4-614F55590142}"/>
              </a:ext>
            </a:extLst>
          </p:cNvPr>
          <p:cNvSpPr txBox="1"/>
          <p:nvPr/>
        </p:nvSpPr>
        <p:spPr>
          <a:xfrm>
            <a:off x="575733" y="1470617"/>
            <a:ext cx="112383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Vou criar uma loja virtual, para comercializar meus produtos.</a:t>
            </a:r>
          </a:p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Onde venderei diversos tipos de produtos, os quais meus clientes, poderão escolher, todos os produtos de seu interesse num catalogo organizado por categoria, descrição, valor, tamanho e outras características relevantes do produto. Um cuidado que observarei será o lead-time de minhas entregas, alinhadas com o lead-time de meus fornecedores, pois só para os produtos de maior giro manterei um estoque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seguranca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Outro detalhe, as entregas serão efetuados via correio e o valor do frete será acrescido ao valor total do pedido. </a:t>
            </a:r>
          </a:p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Somente eu e minha esposa teremos acesso como administradores do sistema, para cadastramentos de nosso fornecedores uma vez que os clientes farão auto cadastramento ao efetuar uma compra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9AA91-F4BD-449A-8914-129B010BD54A}"/>
              </a:ext>
            </a:extLst>
          </p:cNvPr>
          <p:cNvSpPr/>
          <p:nvPr/>
        </p:nvSpPr>
        <p:spPr>
          <a:xfrm>
            <a:off x="2585758" y="3977349"/>
            <a:ext cx="18761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omain</a:t>
            </a:r>
            <a:endParaRPr lang="pt-BR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9632A55-C2C8-4EC7-9476-0EE861083C35}"/>
              </a:ext>
            </a:extLst>
          </p:cNvPr>
          <p:cNvSpPr/>
          <p:nvPr/>
        </p:nvSpPr>
        <p:spPr>
          <a:xfrm>
            <a:off x="5731532" y="3977349"/>
            <a:ext cx="149870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riven</a:t>
            </a:r>
            <a:endParaRPr lang="pt-BR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FD96F8E-F7C7-4F64-9F48-1FE1EB8DD73A}"/>
              </a:ext>
            </a:extLst>
          </p:cNvPr>
          <p:cNvSpPr/>
          <p:nvPr/>
        </p:nvSpPr>
        <p:spPr>
          <a:xfrm>
            <a:off x="8616152" y="3977349"/>
            <a:ext cx="15375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esign</a:t>
            </a:r>
            <a:endParaRPr lang="pt-BR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5B84788-B022-406F-AE78-897305404646}"/>
              </a:ext>
            </a:extLst>
          </p:cNvPr>
          <p:cNvSpPr/>
          <p:nvPr/>
        </p:nvSpPr>
        <p:spPr>
          <a:xfrm>
            <a:off x="2585758" y="4570212"/>
            <a:ext cx="116496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8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194CC6-0128-4563-9DDC-BACCD7C6A710}"/>
              </a:ext>
            </a:extLst>
          </p:cNvPr>
          <p:cNvSpPr/>
          <p:nvPr/>
        </p:nvSpPr>
        <p:spPr>
          <a:xfrm>
            <a:off x="5731532" y="4570212"/>
            <a:ext cx="194233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8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riven</a:t>
            </a:r>
            <a:endParaRPr lang="pt-BR" sz="4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8C665C1-4576-44C6-9B46-FCA526677807}"/>
              </a:ext>
            </a:extLst>
          </p:cNvPr>
          <p:cNvSpPr/>
          <p:nvPr/>
        </p:nvSpPr>
        <p:spPr>
          <a:xfrm>
            <a:off x="8616152" y="4570212"/>
            <a:ext cx="3168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8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evelopment</a:t>
            </a:r>
            <a:endParaRPr lang="pt-BR" sz="4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6" name="Imagem 25" descr="Forma, Seta&#10;&#10;Descrição gerada automaticamente">
            <a:extLst>
              <a:ext uri="{FF2B5EF4-FFF2-40B4-BE49-F238E27FC236}">
                <a16:creationId xmlns:a16="http://schemas.microsoft.com/office/drawing/2014/main" id="{BA8F9A8C-402D-4BED-BFF9-36E55A901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40" y="4069749"/>
            <a:ext cx="1006860" cy="126586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6FDA5845-3F99-46BE-AC74-981B399D8685}"/>
              </a:ext>
            </a:extLst>
          </p:cNvPr>
          <p:cNvSpPr/>
          <p:nvPr/>
        </p:nvSpPr>
        <p:spPr>
          <a:xfrm>
            <a:off x="469900" y="955714"/>
            <a:ext cx="17945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História</a:t>
            </a:r>
          </a:p>
        </p:txBody>
      </p:sp>
      <p:cxnSp>
        <p:nvCxnSpPr>
          <p:cNvPr id="31" name="Straight Connector 8">
            <a:extLst>
              <a:ext uri="{FF2B5EF4-FFF2-40B4-BE49-F238E27FC236}">
                <a16:creationId xmlns:a16="http://schemas.microsoft.com/office/drawing/2014/main" id="{DB8970DF-F5F9-41A1-B120-1B0AD2358011}"/>
              </a:ext>
            </a:extLst>
          </p:cNvPr>
          <p:cNvCxnSpPr>
            <a:cxnSpLocks/>
          </p:cNvCxnSpPr>
          <p:nvPr/>
        </p:nvCxnSpPr>
        <p:spPr>
          <a:xfrm flipV="1">
            <a:off x="486828" y="3912761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 descr="Forma, Seta&#10;&#10;Descrição gerada automaticamente">
            <a:extLst>
              <a:ext uri="{FF2B5EF4-FFF2-40B4-BE49-F238E27FC236}">
                <a16:creationId xmlns:a16="http://schemas.microsoft.com/office/drawing/2014/main" id="{BB1DE37F-3E58-4D7B-A331-983EA6477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18" y="4069749"/>
            <a:ext cx="1006860" cy="1265860"/>
          </a:xfrm>
          <a:prstGeom prst="rect">
            <a:avLst/>
          </a:prstGeom>
        </p:spPr>
      </p:pic>
      <p:pic>
        <p:nvPicPr>
          <p:cNvPr id="24" name="Imagem 23" descr="Forma, Seta&#10;&#10;Descrição gerada automaticamente">
            <a:extLst>
              <a:ext uri="{FF2B5EF4-FFF2-40B4-BE49-F238E27FC236}">
                <a16:creationId xmlns:a16="http://schemas.microsoft.com/office/drawing/2014/main" id="{940A80D7-F374-4F86-A6A6-9F1DE905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6" y="4069749"/>
            <a:ext cx="1006860" cy="1265860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CB90553E-7EAC-49C9-9F97-00965BE6733D}"/>
              </a:ext>
            </a:extLst>
          </p:cNvPr>
          <p:cNvSpPr/>
          <p:nvPr/>
        </p:nvSpPr>
        <p:spPr>
          <a:xfrm>
            <a:off x="1450560" y="4053576"/>
            <a:ext cx="1164968" cy="1458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A1D26C5-9839-4BCA-9534-E21CFDA1E00B}"/>
              </a:ext>
            </a:extLst>
          </p:cNvPr>
          <p:cNvSpPr/>
          <p:nvPr/>
        </p:nvSpPr>
        <p:spPr>
          <a:xfrm>
            <a:off x="4549367" y="4053576"/>
            <a:ext cx="1164968" cy="1458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EACCEAD-CF23-4734-A5B3-18A1920AD0BE}"/>
              </a:ext>
            </a:extLst>
          </p:cNvPr>
          <p:cNvSpPr/>
          <p:nvPr/>
        </p:nvSpPr>
        <p:spPr>
          <a:xfrm>
            <a:off x="7436682" y="4053576"/>
            <a:ext cx="1164968" cy="1458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EF5BF55-D51A-42D9-BF80-22B45D21E2A9}"/>
              </a:ext>
            </a:extLst>
          </p:cNvPr>
          <p:cNvSpPr/>
          <p:nvPr/>
        </p:nvSpPr>
        <p:spPr>
          <a:xfrm>
            <a:off x="2695163" y="4196401"/>
            <a:ext cx="1859911" cy="51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72E47122-0E82-4501-B6C4-B6D5B4D88692}"/>
              </a:ext>
            </a:extLst>
          </p:cNvPr>
          <p:cNvSpPr/>
          <p:nvPr/>
        </p:nvSpPr>
        <p:spPr>
          <a:xfrm>
            <a:off x="5813704" y="4196401"/>
            <a:ext cx="1859911" cy="51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A98B702-AA62-49AE-8030-C03F945377CD}"/>
              </a:ext>
            </a:extLst>
          </p:cNvPr>
          <p:cNvSpPr/>
          <p:nvPr/>
        </p:nvSpPr>
        <p:spPr>
          <a:xfrm>
            <a:off x="8704359" y="4196401"/>
            <a:ext cx="1859911" cy="51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905718-2D28-4AAA-AEDD-A77FCE23A282}"/>
              </a:ext>
            </a:extLst>
          </p:cNvPr>
          <p:cNvSpPr/>
          <p:nvPr/>
        </p:nvSpPr>
        <p:spPr>
          <a:xfrm>
            <a:off x="2651500" y="4746741"/>
            <a:ext cx="1859911" cy="51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1E58CF90-ED54-41D2-9FCB-22D24B792FE3}"/>
              </a:ext>
            </a:extLst>
          </p:cNvPr>
          <p:cNvSpPr/>
          <p:nvPr/>
        </p:nvSpPr>
        <p:spPr>
          <a:xfrm>
            <a:off x="5770041" y="4746741"/>
            <a:ext cx="1859911" cy="51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4F40FB48-83E4-4B51-8DA7-B1E7F6935A29}"/>
              </a:ext>
            </a:extLst>
          </p:cNvPr>
          <p:cNvSpPr/>
          <p:nvPr/>
        </p:nvSpPr>
        <p:spPr>
          <a:xfrm>
            <a:off x="8660696" y="4746741"/>
            <a:ext cx="3096727" cy="51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04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9" grpId="0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6FDA5845-3F99-46BE-AC74-981B399D8685}"/>
              </a:ext>
            </a:extLst>
          </p:cNvPr>
          <p:cNvSpPr/>
          <p:nvPr/>
        </p:nvSpPr>
        <p:spPr>
          <a:xfrm>
            <a:off x="382101" y="943730"/>
            <a:ext cx="19039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0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História</a:t>
            </a:r>
            <a:endParaRPr lang="pt-BR" sz="4000" b="1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088619-C33C-4836-88E4-614F55590142}"/>
              </a:ext>
            </a:extLst>
          </p:cNvPr>
          <p:cNvSpPr txBox="1"/>
          <p:nvPr/>
        </p:nvSpPr>
        <p:spPr>
          <a:xfrm>
            <a:off x="382101" y="1707689"/>
            <a:ext cx="114319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Vou criar uma </a:t>
            </a:r>
            <a:r>
              <a:rPr lang="pt-BR" b="1" dirty="0">
                <a:solidFill>
                  <a:srgbClr val="FF0000"/>
                </a:solidFill>
              </a:rPr>
              <a:t>loja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virtual, para comercializar meus </a:t>
            </a:r>
            <a:r>
              <a:rPr lang="pt-BR" b="1" dirty="0">
                <a:solidFill>
                  <a:srgbClr val="FF0000"/>
                </a:solidFill>
              </a:rPr>
              <a:t>produtos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Onde venderei diversos </a:t>
            </a:r>
            <a:r>
              <a:rPr lang="pt-BR" b="1" dirty="0">
                <a:solidFill>
                  <a:srgbClr val="FF0000"/>
                </a:solidFill>
              </a:rPr>
              <a:t>tipos de produtos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, os quais meus </a:t>
            </a:r>
            <a:r>
              <a:rPr lang="pt-BR" b="1" dirty="0">
                <a:solidFill>
                  <a:srgbClr val="FF0000"/>
                </a:solidFill>
              </a:rPr>
              <a:t>clientes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, poderão escolher, todos os </a:t>
            </a:r>
            <a:r>
              <a:rPr lang="pt-BR" b="1" dirty="0">
                <a:solidFill>
                  <a:srgbClr val="FF0000"/>
                </a:solidFill>
              </a:rPr>
              <a:t>produtos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de seu interesse num </a:t>
            </a:r>
            <a:r>
              <a:rPr lang="pt-BR" b="1" dirty="0">
                <a:solidFill>
                  <a:srgbClr val="FF0000"/>
                </a:solidFill>
              </a:rPr>
              <a:t>catalogo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organizado por </a:t>
            </a:r>
            <a:r>
              <a:rPr lang="pt-BR" b="1" dirty="0">
                <a:solidFill>
                  <a:srgbClr val="FF0000"/>
                </a:solidFill>
              </a:rPr>
              <a:t>categoria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b="1" dirty="0">
                <a:solidFill>
                  <a:srgbClr val="FF0000"/>
                </a:solidFill>
              </a:rPr>
              <a:t>descrição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b="1" dirty="0">
                <a:solidFill>
                  <a:srgbClr val="FF0000"/>
                </a:solidFill>
              </a:rPr>
              <a:t>valor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b="1" dirty="0">
                <a:solidFill>
                  <a:srgbClr val="FF0000"/>
                </a:solidFill>
              </a:rPr>
              <a:t>tamanho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e outras características relevantes do </a:t>
            </a:r>
            <a:r>
              <a:rPr lang="pt-BR" b="1" dirty="0">
                <a:solidFill>
                  <a:srgbClr val="FF0000"/>
                </a:solidFill>
              </a:rPr>
              <a:t>produto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. Um cuidado que observarei será o lead-time de minhas entregas, alinhadas com o lead-time de meus </a:t>
            </a:r>
            <a:r>
              <a:rPr lang="pt-BR" b="1" dirty="0">
                <a:solidFill>
                  <a:srgbClr val="FF0000"/>
                </a:solidFill>
              </a:rPr>
              <a:t>fornecedores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, pois só para os </a:t>
            </a:r>
            <a:r>
              <a:rPr lang="pt-BR" b="1" dirty="0">
                <a:solidFill>
                  <a:srgbClr val="FF0000"/>
                </a:solidFill>
              </a:rPr>
              <a:t>produtos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de maior giro manterei um </a:t>
            </a:r>
            <a:r>
              <a:rPr lang="pt-BR" b="1" dirty="0">
                <a:solidFill>
                  <a:srgbClr val="FF0000"/>
                </a:solidFill>
              </a:rPr>
              <a:t>estoque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de segurança.</a:t>
            </a:r>
          </a:p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Outro detalhe, as entregas serão efetuadas via </a:t>
            </a:r>
            <a:r>
              <a:rPr lang="pt-BR" b="1" dirty="0">
                <a:solidFill>
                  <a:srgbClr val="FF0000"/>
                </a:solidFill>
              </a:rPr>
              <a:t>correio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e o valor do frete será acrescido ao valor total do </a:t>
            </a:r>
            <a:r>
              <a:rPr lang="pt-BR" b="1" dirty="0">
                <a:solidFill>
                  <a:srgbClr val="FF0000"/>
                </a:solidFill>
              </a:rPr>
              <a:t>pedido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Somente eu e minha esposa teremos acesso como </a:t>
            </a:r>
            <a:r>
              <a:rPr lang="pt-BR" b="1" dirty="0">
                <a:solidFill>
                  <a:srgbClr val="FF0000"/>
                </a:solidFill>
              </a:rPr>
              <a:t>administradores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do sistema, para cadastrarmos nossos </a:t>
            </a:r>
            <a:r>
              <a:rPr lang="pt-BR" b="1" dirty="0">
                <a:solidFill>
                  <a:srgbClr val="FF0000"/>
                </a:solidFill>
              </a:rPr>
              <a:t>fornecedores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uma vez que os </a:t>
            </a:r>
            <a:r>
              <a:rPr lang="pt-BR" b="1" dirty="0">
                <a:solidFill>
                  <a:srgbClr val="FF0000"/>
                </a:solidFill>
              </a:rPr>
              <a:t>clientes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farão auto cadastramento ao efetuar uma compra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1B6A41C-056F-46FF-A17C-F136056E4ADF}"/>
              </a:ext>
            </a:extLst>
          </p:cNvPr>
          <p:cNvSpPr txBox="1"/>
          <p:nvPr/>
        </p:nvSpPr>
        <p:spPr>
          <a:xfrm>
            <a:off x="469900" y="4311097"/>
            <a:ext cx="11340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0000"/>
                </a:solidFill>
              </a:rPr>
              <a:t>Monolito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0000"/>
                </a:solidFill>
              </a:rPr>
              <a:t>Desestruturado e difícil de manter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0000"/>
                </a:solidFill>
              </a:rPr>
              <a:t>Modelos muito dependentes do desenho de banco de dados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FF0000"/>
                </a:solidFill>
              </a:rPr>
              <a:t>Caracterizado por pouca organização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01A33D4-8CFD-476F-BEFD-43AF52FC3773}"/>
              </a:ext>
            </a:extLst>
          </p:cNvPr>
          <p:cNvSpPr/>
          <p:nvPr/>
        </p:nvSpPr>
        <p:spPr>
          <a:xfrm>
            <a:off x="4681818" y="928298"/>
            <a:ext cx="71280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54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pt-BR" sz="4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ata </a:t>
            </a:r>
            <a:r>
              <a:rPr lang="pt-BR" sz="5400" b="1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pt-BR" sz="44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riven</a:t>
            </a:r>
            <a:r>
              <a:rPr lang="pt-BR" sz="4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sz="5400" b="1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pt-BR" sz="44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evelopment</a:t>
            </a:r>
            <a:endParaRPr lang="pt-BR" sz="4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53C2CEE1-4769-4DE0-AE49-8D2F6C47CDDE}"/>
              </a:ext>
            </a:extLst>
          </p:cNvPr>
          <p:cNvCxnSpPr>
            <a:cxnSpLocks/>
          </p:cNvCxnSpPr>
          <p:nvPr/>
        </p:nvCxnSpPr>
        <p:spPr>
          <a:xfrm flipV="1">
            <a:off x="469901" y="4082097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0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6FDA5845-3F99-46BE-AC74-981B399D8685}"/>
              </a:ext>
            </a:extLst>
          </p:cNvPr>
          <p:cNvSpPr/>
          <p:nvPr/>
        </p:nvSpPr>
        <p:spPr>
          <a:xfrm>
            <a:off x="382100" y="1014374"/>
            <a:ext cx="199846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História</a:t>
            </a:r>
            <a:endParaRPr lang="pt-BR" sz="4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088619-C33C-4836-88E4-614F55590142}"/>
              </a:ext>
            </a:extLst>
          </p:cNvPr>
          <p:cNvSpPr txBox="1"/>
          <p:nvPr/>
        </p:nvSpPr>
        <p:spPr>
          <a:xfrm>
            <a:off x="364487" y="1576976"/>
            <a:ext cx="114630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Vou </a:t>
            </a:r>
            <a:r>
              <a:rPr lang="pt-BR" b="1" dirty="0">
                <a:solidFill>
                  <a:schemeClr val="accent1"/>
                </a:solidFill>
              </a:rPr>
              <a:t>criar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uma loja virtual, para </a:t>
            </a:r>
            <a:r>
              <a:rPr lang="pt-BR" b="1" dirty="0">
                <a:solidFill>
                  <a:schemeClr val="accent1"/>
                </a:solidFill>
              </a:rPr>
              <a:t>comercializar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meus produtos.</a:t>
            </a:r>
          </a:p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Onde </a:t>
            </a:r>
            <a:r>
              <a:rPr lang="pt-BR" b="1" dirty="0">
                <a:solidFill>
                  <a:schemeClr val="accent1"/>
                </a:solidFill>
              </a:rPr>
              <a:t>venderei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diversos tipos de produtos, os quais meus clientes, </a:t>
            </a:r>
            <a:r>
              <a:rPr lang="pt-BR" b="1" dirty="0">
                <a:solidFill>
                  <a:schemeClr val="accent1"/>
                </a:solidFill>
              </a:rPr>
              <a:t>poderão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escolher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, todos os produtos de seu interesse num catalogo </a:t>
            </a:r>
            <a:r>
              <a:rPr lang="pt-BR" b="1" dirty="0">
                <a:solidFill>
                  <a:schemeClr val="accent1"/>
                </a:solidFill>
              </a:rPr>
              <a:t>organizado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por categoria, descrição, valor, tamanho e outras características relevantes do produto. Um cuidado que </a:t>
            </a:r>
            <a:r>
              <a:rPr lang="pt-BR" b="1" dirty="0">
                <a:solidFill>
                  <a:schemeClr val="accent1"/>
                </a:solidFill>
              </a:rPr>
              <a:t>observarei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será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o lead-time de minhas </a:t>
            </a:r>
            <a:r>
              <a:rPr lang="pt-BR" b="1" dirty="0">
                <a:solidFill>
                  <a:schemeClr val="accent1"/>
                </a:solidFill>
              </a:rPr>
              <a:t>entregas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b="1" dirty="0">
                <a:solidFill>
                  <a:schemeClr val="accent1"/>
                </a:solidFill>
              </a:rPr>
              <a:t>alinhadas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com o lead-time de meus fornecedores, pois só para os produtos de maior giro </a:t>
            </a:r>
            <a:r>
              <a:rPr lang="pt-BR" b="1" dirty="0">
                <a:solidFill>
                  <a:schemeClr val="accent1"/>
                </a:solidFill>
              </a:rPr>
              <a:t>manterei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um estoque de segurança.</a:t>
            </a:r>
          </a:p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Outro detalhe, as entregas </a:t>
            </a:r>
            <a:r>
              <a:rPr lang="pt-BR" b="1" dirty="0">
                <a:solidFill>
                  <a:schemeClr val="accent1"/>
                </a:solidFill>
              </a:rPr>
              <a:t>serão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efetuadas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via correio e o valor do frete </a:t>
            </a:r>
            <a:r>
              <a:rPr lang="pt-BR" b="1" i="1" dirty="0">
                <a:solidFill>
                  <a:schemeClr val="accent1"/>
                </a:solidFill>
              </a:rPr>
              <a:t>será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acrescido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ao valor total do pedido. </a:t>
            </a:r>
          </a:p>
          <a:p>
            <a:pPr algn="just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Somente eu e minha esposa </a:t>
            </a:r>
            <a:r>
              <a:rPr lang="pt-BR" b="1" dirty="0">
                <a:solidFill>
                  <a:schemeClr val="accent1"/>
                </a:solidFill>
              </a:rPr>
              <a:t>teremos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b="1" dirty="0">
                <a:solidFill>
                  <a:schemeClr val="accent1"/>
                </a:solidFill>
              </a:rPr>
              <a:t>acesso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como administradores do sistema, para </a:t>
            </a:r>
            <a:r>
              <a:rPr lang="pt-BR" b="1" dirty="0">
                <a:solidFill>
                  <a:schemeClr val="accent1"/>
                </a:solidFill>
              </a:rPr>
              <a:t>cadastrarmos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nossos fornecedores, uma vez que os clientes </a:t>
            </a:r>
            <a:r>
              <a:rPr lang="pt-BR" b="1" dirty="0">
                <a:solidFill>
                  <a:schemeClr val="accent1"/>
                </a:solidFill>
              </a:rPr>
              <a:t>farão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auto cadastramento ao </a:t>
            </a:r>
            <a:r>
              <a:rPr lang="pt-BR" b="1" dirty="0">
                <a:solidFill>
                  <a:schemeClr val="accent1"/>
                </a:solidFill>
              </a:rPr>
              <a:t>efetuar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uma compra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84482D7-E706-4FB7-8026-AE92B015CF01}"/>
              </a:ext>
            </a:extLst>
          </p:cNvPr>
          <p:cNvSpPr txBox="1"/>
          <p:nvPr/>
        </p:nvSpPr>
        <p:spPr>
          <a:xfrm>
            <a:off x="469900" y="4194299"/>
            <a:ext cx="1156945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accent1"/>
                </a:solidFill>
              </a:rPr>
              <a:t>Historias de usuários não são levantamento de requisitos e sim uma discussão sobre entendimento de necessidades que levem a acordos corretos sobre o que construir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accent1"/>
                </a:solidFill>
              </a:rPr>
              <a:t>Altamente alinhadas com tais necessidades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accent1"/>
                </a:solidFill>
              </a:rPr>
              <a:t>Facilitar o entendimento!!!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accent1"/>
                </a:solidFill>
              </a:rPr>
              <a:t>Abordagem voltada para o negocio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accent1"/>
                </a:solidFill>
              </a:rPr>
              <a:t>Desenvolvimento guiado pelo Domínio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accent1"/>
                </a:solidFill>
              </a:rPr>
              <a:t>Domínio = Negocio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accent1"/>
                </a:solidFill>
              </a:rPr>
              <a:t>Banco esquece não existe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0F40E66-B8F8-4D6C-BF02-AA102CF344F4}"/>
              </a:ext>
            </a:extLst>
          </p:cNvPr>
          <p:cNvSpPr/>
          <p:nvPr/>
        </p:nvSpPr>
        <p:spPr>
          <a:xfrm>
            <a:off x="6197599" y="915982"/>
            <a:ext cx="55907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pt-B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omain-</a:t>
            </a:r>
            <a:r>
              <a:rPr lang="pt-BR" sz="54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pt-BR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riven</a:t>
            </a:r>
            <a:r>
              <a:rPr lang="pt-B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pt-B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esign</a:t>
            </a:r>
          </a:p>
        </p:txBody>
      </p:sp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E2ECAA50-913F-4483-BADF-79F2DC045D70}"/>
              </a:ext>
            </a:extLst>
          </p:cNvPr>
          <p:cNvCxnSpPr>
            <a:cxnSpLocks/>
          </p:cNvCxnSpPr>
          <p:nvPr/>
        </p:nvCxnSpPr>
        <p:spPr>
          <a:xfrm flipV="1">
            <a:off x="469901" y="4082097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8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3CE5526-27E5-4B4D-A288-52F6C40216B8}"/>
              </a:ext>
            </a:extLst>
          </p:cNvPr>
          <p:cNvSpPr txBox="1"/>
          <p:nvPr/>
        </p:nvSpPr>
        <p:spPr>
          <a:xfrm>
            <a:off x="469900" y="1907104"/>
            <a:ext cx="107631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accent1"/>
                </a:solidFill>
              </a:rPr>
              <a:t>Sistemas complexos</a:t>
            </a:r>
          </a:p>
          <a:p>
            <a:pPr algn="ctr"/>
            <a:r>
              <a:rPr lang="pt-BR" sz="4000" dirty="0">
                <a:solidFill>
                  <a:schemeClr val="accent1"/>
                </a:solidFill>
              </a:rPr>
              <a:t>Tratamento de regras e contextos complexos do negocio ou granularidade grandes e complexas</a:t>
            </a:r>
          </a:p>
          <a:p>
            <a:pPr algn="ctr"/>
            <a:endParaRPr lang="pt-BR" sz="4000" dirty="0">
              <a:solidFill>
                <a:schemeClr val="accent1"/>
              </a:solidFill>
            </a:endParaRPr>
          </a:p>
          <a:p>
            <a:pPr algn="ctr"/>
            <a:r>
              <a:rPr lang="pt-BR" sz="4000" b="1" dirty="0">
                <a:solidFill>
                  <a:schemeClr val="accent1"/>
                </a:solidFill>
              </a:rPr>
              <a:t>Domínio e Contexto </a:t>
            </a:r>
          </a:p>
          <a:p>
            <a:pPr algn="ctr"/>
            <a:r>
              <a:rPr lang="pt-BR" sz="4000" dirty="0">
                <a:solidFill>
                  <a:schemeClr val="accent1"/>
                </a:solidFill>
              </a:rPr>
              <a:t>são palavras chaves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9DCA1B-A1EA-497A-995A-65019B351461}"/>
              </a:ext>
            </a:extLst>
          </p:cNvPr>
          <p:cNvSpPr/>
          <p:nvPr/>
        </p:nvSpPr>
        <p:spPr>
          <a:xfrm>
            <a:off x="406321" y="983774"/>
            <a:ext cx="58929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t-B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nde e quando usar</a:t>
            </a:r>
          </a:p>
        </p:txBody>
      </p:sp>
    </p:spTree>
    <p:extLst>
      <p:ext uri="{BB962C8B-B14F-4D97-AF65-F5344CB8AC3E}">
        <p14:creationId xmlns:p14="http://schemas.microsoft.com/office/powerpoint/2010/main" val="317939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Descrição gerada automaticamente com confiança média">
            <a:extLst>
              <a:ext uri="{FF2B5EF4-FFF2-40B4-BE49-F238E27FC236}">
                <a16:creationId xmlns:a16="http://schemas.microsoft.com/office/drawing/2014/main" id="{23EFD37A-9694-4620-9A8E-0ED01213D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80" y="1182763"/>
            <a:ext cx="8587200" cy="482304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3CE5526-27E5-4B4D-A288-52F6C40216B8}"/>
              </a:ext>
            </a:extLst>
          </p:cNvPr>
          <p:cNvSpPr txBox="1"/>
          <p:nvPr/>
        </p:nvSpPr>
        <p:spPr>
          <a:xfrm>
            <a:off x="469900" y="4429933"/>
            <a:ext cx="6286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000" dirty="0">
              <a:solidFill>
                <a:schemeClr val="accent1"/>
              </a:solidFill>
            </a:endParaRPr>
          </a:p>
          <a:p>
            <a:r>
              <a:rPr lang="pt-BR" sz="2000" dirty="0">
                <a:solidFill>
                  <a:schemeClr val="accent1"/>
                </a:solidFill>
              </a:rPr>
              <a:t>DDD não é criar uma camada de domínio nem dividir aplicação em camadas (</a:t>
            </a:r>
            <a:r>
              <a:rPr lang="pt-BR" sz="2000" dirty="0" err="1">
                <a:solidFill>
                  <a:schemeClr val="accent1"/>
                </a:solidFill>
              </a:rPr>
              <a:t>Soc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Application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Layers</a:t>
            </a:r>
            <a:r>
              <a:rPr lang="pt-BR" sz="20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9DCA1B-A1EA-497A-995A-65019B351461}"/>
              </a:ext>
            </a:extLst>
          </p:cNvPr>
          <p:cNvSpPr/>
          <p:nvPr/>
        </p:nvSpPr>
        <p:spPr>
          <a:xfrm>
            <a:off x="382100" y="1182763"/>
            <a:ext cx="3592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 que </a:t>
            </a:r>
            <a:r>
              <a:rPr lang="pt-B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não é</a:t>
            </a:r>
          </a:p>
        </p:txBody>
      </p:sp>
    </p:spTree>
    <p:extLst>
      <p:ext uri="{BB962C8B-B14F-4D97-AF65-F5344CB8AC3E}">
        <p14:creationId xmlns:p14="http://schemas.microsoft.com/office/powerpoint/2010/main" val="38708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4BDB47A-E1E2-4B47-9066-E25991728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8673" y="950328"/>
            <a:ext cx="9042688" cy="542361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0F620898-707B-486E-B904-EDEB2038EC07}"/>
              </a:ext>
            </a:extLst>
          </p:cNvPr>
          <p:cNvSpPr txBox="1"/>
          <p:nvPr/>
        </p:nvSpPr>
        <p:spPr>
          <a:xfrm>
            <a:off x="469900" y="1032133"/>
            <a:ext cx="1134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</a:rPr>
              <a:t>O DDD é constituído de duas partes essenciais para modelagem de suas soluções</a:t>
            </a:r>
          </a:p>
        </p:txBody>
      </p:sp>
      <p:pic>
        <p:nvPicPr>
          <p:cNvPr id="12" name="Imagem 11" descr="Plac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B391E5B9-D1AE-4271-8AC6-D56F82507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9" y="2162593"/>
            <a:ext cx="5102626" cy="3348740"/>
          </a:xfrm>
          <a:prstGeom prst="rect">
            <a:avLst/>
          </a:prstGeom>
        </p:spPr>
      </p:pic>
      <p:pic>
        <p:nvPicPr>
          <p:cNvPr id="14" name="Imagem 13" descr="Plac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7CC7FD4C-D69E-4EC3-9A9F-CF8C9CE77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274" y="2162593"/>
            <a:ext cx="5102626" cy="3693306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288E8CC-1BFB-42BD-AE7D-2C3CFB75A5ED}"/>
              </a:ext>
            </a:extLst>
          </p:cNvPr>
          <p:cNvCxnSpPr>
            <a:cxnSpLocks/>
          </p:cNvCxnSpPr>
          <p:nvPr/>
        </p:nvCxnSpPr>
        <p:spPr>
          <a:xfrm>
            <a:off x="6096000" y="1676400"/>
            <a:ext cx="43900" cy="448056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259B76A8-620C-4896-9AA3-1BA2E9F88603}"/>
              </a:ext>
            </a:extLst>
          </p:cNvPr>
          <p:cNvSpPr/>
          <p:nvPr/>
        </p:nvSpPr>
        <p:spPr>
          <a:xfrm>
            <a:off x="884212" y="1396973"/>
            <a:ext cx="45757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Modelagem Estratégica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5D0A5BC-FF20-46E2-A2AF-127DC28BDF87}"/>
              </a:ext>
            </a:extLst>
          </p:cNvPr>
          <p:cNvSpPr/>
          <p:nvPr/>
        </p:nvSpPr>
        <p:spPr>
          <a:xfrm>
            <a:off x="7252975" y="1396973"/>
            <a:ext cx="36150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Modelagem Tática</a:t>
            </a:r>
          </a:p>
        </p:txBody>
      </p:sp>
    </p:spTree>
    <p:extLst>
      <p:ext uri="{BB962C8B-B14F-4D97-AF65-F5344CB8AC3E}">
        <p14:creationId xmlns:p14="http://schemas.microsoft.com/office/powerpoint/2010/main" val="16230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1FB2F9D-09C9-4782-A152-A9BBDC58DCB4}"/>
              </a:ext>
            </a:extLst>
          </p:cNvPr>
          <p:cNvGrpSpPr/>
          <p:nvPr/>
        </p:nvGrpSpPr>
        <p:grpSpPr>
          <a:xfrm>
            <a:off x="24273" y="5879590"/>
            <a:ext cx="12191999" cy="1024568"/>
            <a:chOff x="24273" y="5879590"/>
            <a:chExt cx="12191999" cy="1024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FB68CF-E711-41C1-CEAD-A6DB3518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3" y="5879590"/>
              <a:ext cx="12191999" cy="978410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CBBB03-DBF9-435A-AEB1-8D3E7F621413}"/>
                </a:ext>
              </a:extLst>
            </p:cNvPr>
            <p:cNvSpPr/>
            <p:nvPr/>
          </p:nvSpPr>
          <p:spPr>
            <a:xfrm>
              <a:off x="1625646" y="6380938"/>
              <a:ext cx="611234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TEORIA – II</a:t>
              </a:r>
              <a:r>
                <a:rPr lang="pt-BR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R1</a:t>
              </a: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 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  <p:sp>
          <p:nvSpPr>
            <p:cNvPr id="25" name="Retângulo 18">
              <a:extLst>
                <a:ext uri="{FF2B5EF4-FFF2-40B4-BE49-F238E27FC236}">
                  <a16:creationId xmlns:a16="http://schemas.microsoft.com/office/drawing/2014/main" id="{0F09E0DD-B02C-28AC-31CD-2F3B3E524BBD}"/>
                </a:ext>
              </a:extLst>
            </p:cNvPr>
            <p:cNvSpPr/>
            <p:nvPr/>
          </p:nvSpPr>
          <p:spPr>
            <a:xfrm>
              <a:off x="9163664" y="6380938"/>
              <a:ext cx="1818967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pt-BR" sz="28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5"/>
                  </a:solidFill>
                </a:rPr>
                <a:t>PROJETO</a:t>
              </a:r>
              <a:endParaRPr lang="pt-BR" sz="28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EA3566-B89D-2A2E-0A79-1BB550526FF1}"/>
              </a:ext>
            </a:extLst>
          </p:cNvPr>
          <p:cNvSpPr txBox="1"/>
          <p:nvPr/>
        </p:nvSpPr>
        <p:spPr>
          <a:xfrm>
            <a:off x="469900" y="0"/>
            <a:ext cx="11340000" cy="9233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4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omain</a:t>
            </a:r>
            <a:r>
              <a:rPr lang="pt-BR" dirty="0"/>
              <a:t>-</a:t>
            </a:r>
            <a:r>
              <a:rPr lang="pt-BR" sz="5400" dirty="0" err="1"/>
              <a:t>D</a:t>
            </a:r>
            <a:r>
              <a:rPr lang="pt-BR" dirty="0" err="1">
                <a:solidFill>
                  <a:srgbClr val="FFC000"/>
                </a:solidFill>
              </a:rPr>
              <a:t>riven</a:t>
            </a:r>
            <a:r>
              <a:rPr lang="pt-BR" dirty="0"/>
              <a:t> </a:t>
            </a:r>
            <a:r>
              <a:rPr lang="pt-BR" sz="5400" dirty="0"/>
              <a:t>D</a:t>
            </a:r>
            <a:r>
              <a:rPr lang="pt-BR" dirty="0">
                <a:solidFill>
                  <a:srgbClr val="FFC000"/>
                </a:solidFill>
              </a:rPr>
              <a:t>esign</a:t>
            </a:r>
            <a:r>
              <a:rPr lang="pt-BR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4D56A8-CD00-59DC-701D-BC379B7CB327}"/>
              </a:ext>
            </a:extLst>
          </p:cNvPr>
          <p:cNvCxnSpPr>
            <a:cxnSpLocks/>
          </p:cNvCxnSpPr>
          <p:nvPr/>
        </p:nvCxnSpPr>
        <p:spPr>
          <a:xfrm flipV="1">
            <a:off x="469900" y="1042553"/>
            <a:ext cx="11340000" cy="6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E83907-AC86-49D9-9944-FE52F95B78F1}"/>
              </a:ext>
            </a:extLst>
          </p:cNvPr>
          <p:cNvSpPr txBox="1"/>
          <p:nvPr/>
        </p:nvSpPr>
        <p:spPr>
          <a:xfrm>
            <a:off x="5953759" y="1292779"/>
            <a:ext cx="54457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accent1"/>
                </a:solidFill>
              </a:rPr>
              <a:t>DDD = 10 pastas - </a:t>
            </a:r>
            <a:r>
              <a:rPr lang="pt-BR" sz="4000" dirty="0" err="1">
                <a:solidFill>
                  <a:schemeClr val="accent1"/>
                </a:solidFill>
              </a:rPr>
              <a:t>SoCs</a:t>
            </a:r>
            <a:endParaRPr lang="pt-BR" sz="4000" dirty="0">
              <a:solidFill>
                <a:schemeClr val="accent1"/>
              </a:solidFill>
            </a:endParaRPr>
          </a:p>
          <a:p>
            <a:pPr algn="ctr"/>
            <a:r>
              <a:rPr lang="pt-BR" sz="4000" dirty="0" err="1">
                <a:solidFill>
                  <a:schemeClr val="accent1"/>
                </a:solidFill>
              </a:rPr>
              <a:t>Microserviço</a:t>
            </a:r>
            <a:r>
              <a:rPr lang="pt-BR" sz="4000" dirty="0">
                <a:solidFill>
                  <a:schemeClr val="accent1"/>
                </a:solidFill>
              </a:rPr>
              <a:t> = 6 de </a:t>
            </a:r>
            <a:r>
              <a:rPr lang="pt-BR" sz="4000" dirty="0" err="1">
                <a:solidFill>
                  <a:schemeClr val="accent1"/>
                </a:solidFill>
              </a:rPr>
              <a:t>Apis</a:t>
            </a:r>
            <a:endParaRPr lang="pt-BR" sz="4000" dirty="0">
              <a:solidFill>
                <a:schemeClr val="accent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719014C-AC61-4E35-A0BB-1AC20F9146D2}"/>
              </a:ext>
            </a:extLst>
          </p:cNvPr>
          <p:cNvSpPr txBox="1"/>
          <p:nvPr/>
        </p:nvSpPr>
        <p:spPr>
          <a:xfrm>
            <a:off x="5799400" y="2655056"/>
            <a:ext cx="60105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accent1"/>
                </a:solidFill>
              </a:rPr>
              <a:t>Vamos as contradições!!! </a:t>
            </a:r>
            <a:endParaRPr lang="pt-BR" sz="2400" dirty="0">
              <a:solidFill>
                <a:schemeClr val="accent1"/>
              </a:solidFill>
            </a:endParaRPr>
          </a:p>
          <a:p>
            <a:pPr algn="ctr"/>
            <a:r>
              <a:rPr lang="pt-BR" sz="1400" dirty="0">
                <a:solidFill>
                  <a:schemeClr val="accent1"/>
                </a:solidFill>
              </a:rPr>
              <a:t>    </a:t>
            </a:r>
          </a:p>
          <a:p>
            <a:pPr algn="ctr"/>
            <a:r>
              <a:rPr lang="pt-BR" sz="2400" dirty="0">
                <a:solidFill>
                  <a:schemeClr val="accent1"/>
                </a:solidFill>
              </a:rPr>
              <a:t>Senão usar tudo não é DDD (mentira)</a:t>
            </a:r>
          </a:p>
          <a:p>
            <a:pPr algn="ctr"/>
            <a:r>
              <a:rPr lang="pt-BR" sz="2400" dirty="0">
                <a:solidFill>
                  <a:schemeClr val="accent1"/>
                </a:solidFill>
              </a:rPr>
              <a:t>Usei tudo sou fera em DDD (mentira)</a:t>
            </a:r>
          </a:p>
          <a:p>
            <a:pPr algn="ctr"/>
            <a:r>
              <a:rPr lang="pt-BR" sz="1200" dirty="0">
                <a:solidFill>
                  <a:schemeClr val="accent1"/>
                </a:solidFill>
              </a:rPr>
              <a:t>	</a:t>
            </a:r>
          </a:p>
          <a:p>
            <a:pPr algn="ctr"/>
            <a:r>
              <a:rPr lang="pt-BR" sz="2400" dirty="0">
                <a:solidFill>
                  <a:schemeClr val="accent1"/>
                </a:solidFill>
              </a:rPr>
              <a:t>DDD e os meus colegas de infância</a:t>
            </a:r>
          </a:p>
          <a:p>
            <a:pPr algn="ctr"/>
            <a:r>
              <a:rPr lang="pt-BR" sz="2400" dirty="0">
                <a:solidFill>
                  <a:schemeClr val="accent1"/>
                </a:solidFill>
              </a:rPr>
              <a:t>DDD e os 10 mandamentos</a:t>
            </a:r>
          </a:p>
          <a:p>
            <a:pPr algn="ctr"/>
            <a:r>
              <a:rPr lang="pt-BR" sz="2400" dirty="0">
                <a:solidFill>
                  <a:schemeClr val="accent1"/>
                </a:solidFill>
              </a:rPr>
              <a:t>Fique atento!!!!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FDE72CB-8EC9-453D-B70F-E7273DBD496F}"/>
              </a:ext>
            </a:extLst>
          </p:cNvPr>
          <p:cNvSpPr txBox="1"/>
          <p:nvPr/>
        </p:nvSpPr>
        <p:spPr>
          <a:xfrm>
            <a:off x="556544" y="1347402"/>
            <a:ext cx="467362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accent1"/>
                </a:solidFill>
              </a:rPr>
              <a:t>Parece complexo né??? Por isso e muita gente desiste logo de cara pois se assusta com a quantidade de informação, e acaba desistindo</a:t>
            </a:r>
          </a:p>
          <a:p>
            <a:pPr algn="ctr"/>
            <a:r>
              <a:rPr lang="pt-BR" sz="2800" dirty="0">
                <a:solidFill>
                  <a:schemeClr val="accent1"/>
                </a:solidFill>
              </a:rPr>
              <a:t>ou implementa somente alguns conceitos mais familiares. mas isso é </a:t>
            </a:r>
            <a:r>
              <a:rPr lang="pt-BR" sz="2800" dirty="0" err="1">
                <a:solidFill>
                  <a:schemeClr val="accent1"/>
                </a:solidFill>
              </a:rPr>
              <a:t>rium</a:t>
            </a:r>
            <a:r>
              <a:rPr lang="pt-BR" sz="2800" dirty="0">
                <a:solidFill>
                  <a:schemeClr val="accent1"/>
                </a:solidFill>
              </a:rPr>
              <a:t> pois, fica mal feito e não atinge os objetivos esperado</a:t>
            </a:r>
          </a:p>
        </p:txBody>
      </p:sp>
    </p:spTree>
    <p:extLst>
      <p:ext uri="{BB962C8B-B14F-4D97-AF65-F5344CB8AC3E}">
        <p14:creationId xmlns:p14="http://schemas.microsoft.com/office/powerpoint/2010/main" val="38809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  <p:bldP spid="29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</Words>
  <Application>Microsoft Office PowerPoint</Application>
  <PresentationFormat>Widescreen</PresentationFormat>
  <Paragraphs>257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Abadi Extra Light</vt:lpstr>
      <vt:lpstr>Arial</vt:lpstr>
      <vt:lpstr>Calibri</vt:lpstr>
      <vt:lpstr>Calibri Light</vt:lpstr>
      <vt:lpstr>Edwardian Script ITC</vt:lpstr>
      <vt:lpstr>Felix Titling</vt:lpstr>
      <vt:lpstr>Lucida Handwriting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Ribeiro, Amauri Aparecido</dc:creator>
  <cp:lastModifiedBy>Ribeiro, Amauri Aparecido</cp:lastModifiedBy>
  <cp:revision>173</cp:revision>
  <dcterms:created xsi:type="dcterms:W3CDTF">2022-05-10T21:26:35Z</dcterms:created>
  <dcterms:modified xsi:type="dcterms:W3CDTF">2022-06-15T02:33:30Z</dcterms:modified>
</cp:coreProperties>
</file>